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5" r:id="rId3"/>
    <p:sldId id="266" r:id="rId4"/>
    <p:sldId id="267" r:id="rId5"/>
    <p:sldId id="279" r:id="rId6"/>
    <p:sldId id="268" r:id="rId7"/>
    <p:sldId id="277" r:id="rId8"/>
    <p:sldId id="278" r:id="rId9"/>
    <p:sldId id="280" r:id="rId10"/>
    <p:sldId id="270" r:id="rId11"/>
    <p:sldId id="273" r:id="rId12"/>
    <p:sldId id="274" r:id="rId13"/>
    <p:sldId id="281" r:id="rId14"/>
    <p:sldId id="276" r:id="rId15"/>
    <p:sldId id="282" r:id="rId1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EF719-22F6-47D7-AE27-40CE83E88DEB}" type="datetimeFigureOut">
              <a:rPr lang="pt-PT" smtClean="0"/>
              <a:pPr/>
              <a:t>28-02-2011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2300-D527-4BBD-9B8A-2823B5F1EDF4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769D-82E4-4F90-AC7A-25FF36EF53E1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FA79-F389-4573-AEB9-D052DBE84921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C91F8-875D-4828-9726-71AA96E08342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EFA8F-161B-4087-ABD4-D90638FE854D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26E8-8A97-430A-A584-304D065D5E22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D8161-77B3-4370-B73E-5A4D05EC593E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30C-7017-4A86-A313-167FA5209995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AFD4-260A-4235-9C19-EB3BFA6A2804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7E8B-EBF7-4F20-ABC7-01EFDE914F79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39B4-1CED-4D2F-8FD7-233C94FA77E6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42C0-22DF-41B8-86DA-BF54765C62CD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48BB-D525-48F9-B7D0-089B633CF91D}" type="datetime1">
              <a:rPr lang="pt-PT" smtClean="0"/>
              <a:t>28-02-2011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AECF-3F63-4676-9668-FC2E93333361}" type="slidenum">
              <a:rPr lang="pt-PT" smtClean="0"/>
              <a:pPr/>
              <a:t>‹nº›</a:t>
            </a:fld>
            <a:endParaRPr lang="pt-P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gir@netvisao.pt" TargetMode="External"/><Relationship Id="rId2" Type="http://schemas.openxmlformats.org/officeDocument/2006/relationships/hyperlink" Target="mailto:Ji-arcoiris@megamail.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kg_main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17000" contrast="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 rot="543201">
            <a:off x="564291" y="4309038"/>
            <a:ext cx="3985902" cy="1545235"/>
          </a:xfrm>
        </p:spPr>
        <p:txBody>
          <a:bodyPr>
            <a:normAutofit/>
          </a:bodyPr>
          <a:lstStyle/>
          <a:p>
            <a:r>
              <a:rPr lang="pt-PT" sz="4000" b="1" dirty="0" smtClean="0">
                <a:solidFill>
                  <a:srgbClr val="0070C0"/>
                </a:solidFill>
              </a:rPr>
              <a:t>FORUM </a:t>
            </a:r>
            <a:r>
              <a:rPr lang="pt-PT" sz="4000" b="1" dirty="0">
                <a:solidFill>
                  <a:srgbClr val="0070C0"/>
                </a:solidFill>
              </a:rPr>
              <a:t>P</a:t>
            </a:r>
            <a:r>
              <a:rPr lang="pt-PT" sz="4000" b="1" dirty="0" smtClean="0">
                <a:solidFill>
                  <a:srgbClr val="0070C0"/>
                </a:solidFill>
              </a:rPr>
              <a:t>1</a:t>
            </a:r>
            <a:endParaRPr lang="pt-PT" sz="4000" b="1" dirty="0">
              <a:solidFill>
                <a:srgbClr val="0070C0"/>
              </a:solidFill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4788024" y="4005064"/>
            <a:ext cx="374441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 dirty="0"/>
          </a:p>
        </p:txBody>
      </p:sp>
      <p:sp>
        <p:nvSpPr>
          <p:cNvPr id="8" name="Rectângulo 7"/>
          <p:cNvSpPr/>
          <p:nvPr/>
        </p:nvSpPr>
        <p:spPr>
          <a:xfrm>
            <a:off x="4355976" y="3933056"/>
            <a:ext cx="435597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pt-PT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Moderadora </a:t>
            </a:r>
          </a:p>
          <a:p>
            <a:pPr algn="ctr"/>
            <a:r>
              <a:rPr lang="pt-PT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Paula Girão</a:t>
            </a:r>
            <a:endParaRPr lang="pt-PT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Imagem 9" descr="img_18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5085184"/>
            <a:ext cx="1620011" cy="1215008"/>
          </a:xfrm>
          <a:prstGeom prst="rect">
            <a:avLst/>
          </a:prstGeom>
        </p:spPr>
      </p:pic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12" name="Rectângulo 11"/>
          <p:cNvSpPr/>
          <p:nvPr/>
        </p:nvSpPr>
        <p:spPr>
          <a:xfrm>
            <a:off x="4788024" y="5085184"/>
            <a:ext cx="374441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800" b="1" dirty="0" smtClean="0">
                <a:ln w="12700">
                  <a:solidFill>
                    <a:srgbClr val="EEECE1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Educadores de Infância</a:t>
            </a:r>
            <a:endParaRPr lang="pt-PT" sz="2800" b="1" dirty="0">
              <a:ln w="12700">
                <a:solidFill>
                  <a:srgbClr val="EEECE1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PT" dirty="0" smtClean="0"/>
              <a:t>Monitorização e Avaliação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39552" y="2204864"/>
            <a:ext cx="4038600" cy="4104456"/>
          </a:xfrm>
        </p:spPr>
        <p:txBody>
          <a:bodyPr>
            <a:normAutofit/>
          </a:bodyPr>
          <a:lstStyle/>
          <a:p>
            <a:r>
              <a:rPr lang="pt-PT" sz="2400" dirty="0" smtClean="0"/>
              <a:t>Registo de resultados;</a:t>
            </a:r>
          </a:p>
          <a:p>
            <a:r>
              <a:rPr lang="pt-PT" sz="2400" dirty="0" smtClean="0"/>
              <a:t>Torna evidente o sucesso dos actos do plano de acção;</a:t>
            </a:r>
          </a:p>
          <a:p>
            <a:r>
              <a:rPr lang="pt-PT" sz="2400" dirty="0" smtClean="0"/>
              <a:t>Ajuda a tomar </a:t>
            </a:r>
            <a:r>
              <a:rPr lang="pt-PT" sz="2400" dirty="0" smtClean="0"/>
              <a:t>consciência de aspectos facilitadores e </a:t>
            </a:r>
            <a:r>
              <a:rPr lang="pt-PT" sz="2400" dirty="0" smtClean="0"/>
              <a:t>constrangimentos de processos e resultados.</a:t>
            </a:r>
            <a:endParaRPr lang="pt-PT" sz="2400" dirty="0" smtClean="0"/>
          </a:p>
          <a:p>
            <a:endParaRPr lang="pt-PT" sz="2400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2"/>
          </p:nvPr>
        </p:nvSpPr>
        <p:spPr>
          <a:xfrm>
            <a:off x="4644008" y="2348880"/>
            <a:ext cx="4038600" cy="3384376"/>
          </a:xfrm>
        </p:spPr>
        <p:txBody>
          <a:bodyPr>
            <a:normAutofit/>
          </a:bodyPr>
          <a:lstStyle/>
          <a:p>
            <a:r>
              <a:rPr lang="pt-PT" sz="2400" dirty="0" smtClean="0"/>
              <a:t>Torna evidente o insucesso</a:t>
            </a:r>
            <a:r>
              <a:rPr lang="pt-PT" sz="2400" dirty="0" smtClean="0"/>
              <a:t> dos </a:t>
            </a:r>
            <a:r>
              <a:rPr lang="pt-PT" sz="2400" dirty="0" smtClean="0"/>
              <a:t>actos do plano de acção;</a:t>
            </a:r>
          </a:p>
          <a:p>
            <a:r>
              <a:rPr lang="pt-PT" sz="2400" dirty="0" smtClean="0"/>
              <a:t>Acesso </a:t>
            </a:r>
            <a:r>
              <a:rPr lang="pt-PT" sz="2400" dirty="0" smtClean="0"/>
              <a:t>a facturas e contadores </a:t>
            </a:r>
            <a:r>
              <a:rPr lang="pt-PT" sz="2400" dirty="0" smtClean="0"/>
              <a:t>interdito;</a:t>
            </a:r>
          </a:p>
          <a:p>
            <a:r>
              <a:rPr lang="pt-PT" sz="2400" dirty="0" smtClean="0"/>
              <a:t>Monitorização apenas possível em algumas actividades.</a:t>
            </a:r>
            <a:endParaRPr lang="pt-PT" sz="2400" dirty="0" smtClean="0"/>
          </a:p>
          <a:p>
            <a:endParaRPr lang="pt-PT" sz="2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6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720080" cy="720080"/>
          </a:xfrm>
          <a:prstGeom prst="rect">
            <a:avLst/>
          </a:prstGeom>
        </p:spPr>
      </p:pic>
      <p:pic>
        <p:nvPicPr>
          <p:cNvPr id="7" name="Imagem 6" descr="11949864581583801855smiley1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196752"/>
            <a:ext cx="730261" cy="730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Trabalho Curricular</a:t>
            </a:r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4309939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Incentiva a educação para a cidadania;</a:t>
            </a:r>
          </a:p>
          <a:p>
            <a:r>
              <a:rPr lang="pt-PT" dirty="0" smtClean="0"/>
              <a:t>É objectivo;</a:t>
            </a:r>
          </a:p>
          <a:p>
            <a:r>
              <a:rPr lang="pt-PT" dirty="0" smtClean="0"/>
              <a:t>É estruturado;</a:t>
            </a:r>
          </a:p>
          <a:p>
            <a:r>
              <a:rPr lang="pt-PT" dirty="0" smtClean="0"/>
              <a:t>É abrangente nas actividades;</a:t>
            </a:r>
          </a:p>
          <a:p>
            <a:r>
              <a:rPr lang="pt-PT" dirty="0" smtClean="0"/>
              <a:t>É abrangente nos agentes de intervenção;</a:t>
            </a:r>
          </a:p>
          <a:p>
            <a:r>
              <a:rPr lang="pt-PT" dirty="0" smtClean="0"/>
              <a:t>Facilita intercâmbios e partilhas;</a:t>
            </a:r>
          </a:p>
          <a:p>
            <a:r>
              <a:rPr lang="pt-PT" dirty="0" smtClean="0"/>
              <a:t>Estimula a criatividade;</a:t>
            </a:r>
          </a:p>
          <a:p>
            <a:r>
              <a:rPr lang="pt-PT" dirty="0" smtClean="0"/>
              <a:t>Instiga a formação pessoal.</a:t>
            </a:r>
          </a:p>
          <a:p>
            <a:endParaRPr lang="pt-PT" dirty="0" smtClean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4860032" y="2132857"/>
            <a:ext cx="4038600" cy="3960440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Poucos projectos a concurso para o pré escolar;</a:t>
            </a:r>
          </a:p>
          <a:p>
            <a:r>
              <a:rPr lang="pt-PT" dirty="0" smtClean="0"/>
              <a:t>Dificuldades na concretização de algumas acções por falta de colaboração .</a:t>
            </a:r>
          </a:p>
          <a:p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7" name="Imagem 6" descr="11949864581583801855smiley101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124744"/>
            <a:ext cx="730261" cy="730261"/>
          </a:xfrm>
          <a:prstGeom prst="rect">
            <a:avLst/>
          </a:prstGeom>
        </p:spPr>
      </p:pic>
      <p:pic>
        <p:nvPicPr>
          <p:cNvPr id="8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196752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Envolvimento Escola/Comunidade</a:t>
            </a:r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Individual;</a:t>
            </a:r>
          </a:p>
          <a:p>
            <a:r>
              <a:rPr lang="pt-PT" dirty="0" smtClean="0"/>
              <a:t>Na instituição;</a:t>
            </a:r>
          </a:p>
          <a:p>
            <a:r>
              <a:rPr lang="pt-PT" dirty="0" smtClean="0"/>
              <a:t>Na família;</a:t>
            </a:r>
          </a:p>
          <a:p>
            <a:r>
              <a:rPr lang="pt-PT" dirty="0" smtClean="0"/>
              <a:t>Na comunidade;</a:t>
            </a:r>
          </a:p>
          <a:p>
            <a:r>
              <a:rPr lang="pt-PT" dirty="0" smtClean="0"/>
              <a:t>Nas redes sociais</a:t>
            </a:r>
          </a:p>
          <a:p>
            <a:pPr lvl="1"/>
            <a:r>
              <a:rPr lang="pt-PT" dirty="0" err="1" smtClean="0"/>
              <a:t>Blog</a:t>
            </a:r>
            <a:endParaRPr lang="pt-PT" dirty="0" smtClean="0"/>
          </a:p>
          <a:p>
            <a:pPr lvl="1"/>
            <a:r>
              <a:rPr lang="pt-PT" dirty="0" smtClean="0"/>
              <a:t>Sites, </a:t>
            </a:r>
            <a:r>
              <a:rPr lang="pt-PT" dirty="0" err="1" smtClean="0"/>
              <a:t>etc</a:t>
            </a:r>
            <a:r>
              <a:rPr lang="pt-PT" dirty="0" smtClean="0"/>
              <a:t>;</a:t>
            </a:r>
            <a:endParaRPr lang="pt-PT" dirty="0" smtClean="0"/>
          </a:p>
          <a:p>
            <a:r>
              <a:rPr lang="pt-PT" dirty="0" smtClean="0"/>
              <a:t>Na Rádio, jornais;</a:t>
            </a:r>
          </a:p>
          <a:p>
            <a:r>
              <a:rPr lang="pt-PT" dirty="0" smtClean="0"/>
              <a:t>Jornais escolares;</a:t>
            </a:r>
            <a:endParaRPr lang="pt-PT" dirty="0" smtClean="0"/>
          </a:p>
          <a:p>
            <a:r>
              <a:rPr lang="pt-PT" dirty="0" err="1" smtClean="0"/>
              <a:t>Pag</a:t>
            </a:r>
            <a:r>
              <a:rPr lang="pt-PT" dirty="0" smtClean="0"/>
              <a:t> do agrupamento;</a:t>
            </a:r>
          </a:p>
          <a:p>
            <a:r>
              <a:rPr lang="pt-PT" dirty="0" smtClean="0"/>
              <a:t>Bandeiras hasteadas.</a:t>
            </a:r>
          </a:p>
          <a:p>
            <a:endParaRPr lang="pt-PT" dirty="0" smtClean="0"/>
          </a:p>
          <a:p>
            <a:endParaRPr lang="pt-PT" dirty="0" smtClean="0"/>
          </a:p>
          <a:p>
            <a:pPr lvl="1"/>
            <a:endParaRPr lang="pt-PT" dirty="0" smtClean="0"/>
          </a:p>
          <a:p>
            <a:pPr lvl="1"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4648200" y="2276873"/>
            <a:ext cx="4038600" cy="3240360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Os encarregados de educação </a:t>
            </a:r>
            <a:r>
              <a:rPr lang="pt-PT" dirty="0" smtClean="0"/>
              <a:t>nem sempre têm  uma </a:t>
            </a:r>
            <a:r>
              <a:rPr lang="pt-PT" dirty="0" smtClean="0"/>
              <a:t>participação </a:t>
            </a:r>
            <a:r>
              <a:rPr lang="pt-PT" dirty="0" smtClean="0"/>
              <a:t>activa, o que com crianças nesta faixa etária se torna por vezes um obstáculo.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7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268760"/>
            <a:ext cx="720080" cy="720080"/>
          </a:xfrm>
          <a:prstGeom prst="rect">
            <a:avLst/>
          </a:prstGeom>
        </p:spPr>
      </p:pic>
      <p:pic>
        <p:nvPicPr>
          <p:cNvPr id="8" name="Imagem 7" descr="11949864581583801855smiley101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124744"/>
            <a:ext cx="730261" cy="730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Eco Código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4536504" cy="4525963"/>
          </a:xfrm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É construído </a:t>
            </a:r>
            <a:r>
              <a:rPr lang="pt-PT" dirty="0" smtClean="0"/>
              <a:t>, afixado, </a:t>
            </a:r>
            <a:r>
              <a:rPr lang="pt-PT" dirty="0" smtClean="0"/>
              <a:t>implementado;</a:t>
            </a:r>
            <a:endParaRPr lang="pt-PT" dirty="0" smtClean="0"/>
          </a:p>
          <a:p>
            <a:r>
              <a:rPr lang="pt-PT" dirty="0" smtClean="0"/>
              <a:t>Não é obrigatório submeter a </a:t>
            </a:r>
            <a:r>
              <a:rPr lang="pt-PT" dirty="0" smtClean="0"/>
              <a:t>concurso;</a:t>
            </a:r>
          </a:p>
          <a:p>
            <a:r>
              <a:rPr lang="pt-PT" dirty="0" smtClean="0"/>
              <a:t>Estimula a criatividade;</a:t>
            </a:r>
          </a:p>
          <a:p>
            <a:r>
              <a:rPr lang="pt-PT" dirty="0" smtClean="0"/>
              <a:t>Inesgotável imaginação;</a:t>
            </a:r>
          </a:p>
          <a:p>
            <a:r>
              <a:rPr lang="pt-PT" dirty="0" smtClean="0"/>
              <a:t>Diversifica a expressão plástica;</a:t>
            </a:r>
          </a:p>
          <a:p>
            <a:r>
              <a:rPr lang="pt-PT" dirty="0" smtClean="0"/>
              <a:t>Divulga a transparência de vivências do dia a dia;</a:t>
            </a:r>
          </a:p>
          <a:p>
            <a:r>
              <a:rPr lang="pt-PT" dirty="0" smtClean="0"/>
              <a:t>Construção frásica facilitadora  da memorização e criação de hábitos.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pt-PT" dirty="0" smtClean="0"/>
              <a:t>Constata-se que nesta faixa etária muitos dos trabalhos não são feitos pelas crianças;</a:t>
            </a:r>
          </a:p>
          <a:p>
            <a:r>
              <a:rPr lang="pt-PT" dirty="0" smtClean="0"/>
              <a:t>Concurso não destinado apenas para o pré escolar.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8" name="Imagem 7" descr="11949864581583801855smiley101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124744"/>
            <a:ext cx="730261" cy="730261"/>
          </a:xfrm>
          <a:prstGeom prst="rect">
            <a:avLst/>
          </a:prstGeom>
        </p:spPr>
      </p:pic>
      <p:pic>
        <p:nvPicPr>
          <p:cNvPr id="9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268760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11949864581583801855smiley101_svg_med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48000" contrast="-20000"/>
          </a:blip>
          <a:stretch>
            <a:fillRect/>
          </a:stretch>
        </p:blipFill>
        <p:spPr>
          <a:xfrm>
            <a:off x="1835696" y="1124744"/>
            <a:ext cx="5472608" cy="547260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PT" dirty="0" smtClean="0"/>
              <a:t>Ele e elas acham que…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525963"/>
          </a:xfrm>
        </p:spPr>
        <p:txBody>
          <a:bodyPr>
            <a:noAutofit/>
          </a:bodyPr>
          <a:lstStyle/>
          <a:p>
            <a:r>
              <a:rPr lang="pt-PT" sz="2400" dirty="0" smtClean="0"/>
              <a:t>…houve alguma confusão inicial;</a:t>
            </a:r>
          </a:p>
          <a:p>
            <a:r>
              <a:rPr lang="pt-PT" sz="2400" dirty="0" smtClean="0"/>
              <a:t>…f oi um encontro de pessoas com grande poder de realização;</a:t>
            </a:r>
          </a:p>
          <a:p>
            <a:r>
              <a:rPr lang="pt-PT" sz="2400" dirty="0" smtClean="0"/>
              <a:t>…era um grupo  a quem o eco escolas diz muito;</a:t>
            </a:r>
          </a:p>
          <a:p>
            <a:r>
              <a:rPr lang="pt-PT" sz="2400" dirty="0" smtClean="0"/>
              <a:t>…por sermos muitos participantes  num tempo reduzido, dificultou a  discussão e a resposta </a:t>
            </a:r>
            <a:r>
              <a:rPr lang="pt-PT" sz="2400" dirty="0" smtClean="0"/>
              <a:t>específica aos problemas sentidos por cada </a:t>
            </a:r>
            <a:r>
              <a:rPr lang="pt-PT" sz="2400" dirty="0" smtClean="0"/>
              <a:t>escola;</a:t>
            </a:r>
          </a:p>
          <a:p>
            <a:r>
              <a:rPr lang="pt-PT" sz="2400" dirty="0" smtClean="0"/>
              <a:t>…as reuniões </a:t>
            </a:r>
            <a:r>
              <a:rPr lang="pt-PT" sz="2400" dirty="0" smtClean="0"/>
              <a:t>ABAE e Eco Escolas </a:t>
            </a:r>
            <a:r>
              <a:rPr lang="pt-PT" sz="2400" dirty="0" smtClean="0"/>
              <a:t>resultariam mais feitas por Distrito ou Concelho;</a:t>
            </a:r>
          </a:p>
          <a:p>
            <a:r>
              <a:rPr lang="pt-PT" sz="2400" dirty="0" smtClean="0"/>
              <a:t>…valeu a pena o seminário, mas acima de tudo o Projecto;</a:t>
            </a:r>
          </a:p>
          <a:p>
            <a:r>
              <a:rPr lang="pt-PT" sz="2400" dirty="0" smtClean="0"/>
              <a:t>…voltarão!!</a:t>
            </a:r>
          </a:p>
          <a:p>
            <a:endParaRPr lang="pt-PT" sz="2400" dirty="0" smtClean="0"/>
          </a:p>
          <a:p>
            <a:endParaRPr lang="pt-PT" sz="2400" dirty="0" smtClean="0"/>
          </a:p>
          <a:p>
            <a:endParaRPr lang="pt-PT" sz="2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2267744" y="206084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 smtClean="0"/>
              <a:t>Obrigada a todos pela colaboração e partilha</a:t>
            </a:r>
            <a:endParaRPr lang="pt-PT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220072" y="5013176"/>
            <a:ext cx="3400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Paula Girão</a:t>
            </a:r>
          </a:p>
          <a:p>
            <a:r>
              <a:rPr lang="pt-PT" dirty="0" smtClean="0"/>
              <a:t>Contacto: </a:t>
            </a:r>
            <a:r>
              <a:rPr lang="pt-PT" dirty="0" smtClean="0">
                <a:hlinkClick r:id="rId2"/>
              </a:rPr>
              <a:t>Ji-arcoiris@megamail.pt</a:t>
            </a:r>
            <a:endParaRPr lang="pt-PT" dirty="0" smtClean="0"/>
          </a:p>
          <a:p>
            <a:r>
              <a:rPr lang="pt-PT" dirty="0" smtClean="0"/>
              <a:t> </a:t>
            </a:r>
            <a:r>
              <a:rPr lang="pt-PT" dirty="0" smtClean="0"/>
              <a:t>                  </a:t>
            </a:r>
            <a:r>
              <a:rPr lang="pt-PT" dirty="0" smtClean="0">
                <a:hlinkClick r:id="rId3"/>
              </a:rPr>
              <a:t>paulagir@netvisao.pt</a:t>
            </a:r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55576" y="764704"/>
            <a:ext cx="3229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Proposta inicial </a:t>
            </a:r>
            <a:endParaRPr lang="pt-PT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131840" y="1700808"/>
            <a:ext cx="550541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3200" b="1" dirty="0" smtClean="0"/>
              <a:t>Apresentação de </a:t>
            </a:r>
            <a:r>
              <a:rPr lang="pt-PT" sz="3200" b="1" dirty="0" smtClean="0"/>
              <a:t>participantes</a:t>
            </a:r>
            <a:endParaRPr lang="pt-PT" sz="3200" b="1" dirty="0" smtClean="0"/>
          </a:p>
          <a:p>
            <a:pPr>
              <a:buFont typeface="Arial" pitchFamily="34" charset="0"/>
              <a:buChar char="•"/>
            </a:pPr>
            <a:r>
              <a:rPr lang="pt-PT" sz="3200" b="1" dirty="0" smtClean="0"/>
              <a:t>Debater metodologia</a:t>
            </a:r>
          </a:p>
          <a:p>
            <a:pPr>
              <a:buFont typeface="Arial" pitchFamily="34" charset="0"/>
              <a:buChar char="•"/>
            </a:pPr>
            <a:r>
              <a:rPr lang="pt-PT" sz="3200" b="1" dirty="0" smtClean="0"/>
              <a:t>Elaborar </a:t>
            </a:r>
            <a:r>
              <a:rPr lang="pt-PT" sz="3200" b="1" dirty="0" smtClean="0"/>
              <a:t>plano de acção</a:t>
            </a:r>
          </a:p>
          <a:p>
            <a:pPr>
              <a:buFont typeface="Arial" pitchFamily="34" charset="0"/>
              <a:buChar char="•"/>
            </a:pPr>
            <a:r>
              <a:rPr lang="pt-PT" sz="3200" b="1" dirty="0" smtClean="0"/>
              <a:t>Eco código </a:t>
            </a:r>
            <a:endParaRPr lang="pt-PT" sz="3200" b="1" dirty="0"/>
          </a:p>
        </p:txBody>
      </p:sp>
      <p:sp>
        <p:nvSpPr>
          <p:cNvPr id="10" name="Seta circular 9"/>
          <p:cNvSpPr/>
          <p:nvPr/>
        </p:nvSpPr>
        <p:spPr>
          <a:xfrm rot="2150279">
            <a:off x="3929299" y="900102"/>
            <a:ext cx="1213394" cy="90265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952956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3861048"/>
            <a:ext cx="3116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Resultado Final</a:t>
            </a:r>
            <a:endParaRPr lang="pt-PT" sz="36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771800" y="5013176"/>
            <a:ext cx="55054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3200" b="1" dirty="0" smtClean="0"/>
              <a:t>Apresentação de </a:t>
            </a:r>
            <a:r>
              <a:rPr lang="pt-PT" sz="3200" b="1" dirty="0" smtClean="0"/>
              <a:t>participantes</a:t>
            </a:r>
            <a:endParaRPr lang="pt-PT" sz="3200" b="1" dirty="0" smtClean="0"/>
          </a:p>
          <a:p>
            <a:pPr>
              <a:buFont typeface="Arial" pitchFamily="34" charset="0"/>
              <a:buChar char="•"/>
            </a:pPr>
            <a:r>
              <a:rPr lang="pt-PT" sz="3200" b="1" dirty="0" smtClean="0"/>
              <a:t>Debater </a:t>
            </a:r>
            <a:r>
              <a:rPr lang="pt-PT" sz="3200" b="1" dirty="0" smtClean="0"/>
              <a:t>metodologia</a:t>
            </a:r>
          </a:p>
        </p:txBody>
      </p:sp>
      <p:sp>
        <p:nvSpPr>
          <p:cNvPr id="13" name="Seta circular 12"/>
          <p:cNvSpPr/>
          <p:nvPr/>
        </p:nvSpPr>
        <p:spPr>
          <a:xfrm rot="2150279">
            <a:off x="4059050" y="4112566"/>
            <a:ext cx="1313931" cy="88643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952956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PT" dirty="0" smtClean="0"/>
              <a:t>Porquê?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896544"/>
          </a:xfrm>
        </p:spPr>
        <p:txBody>
          <a:bodyPr>
            <a:noAutofit/>
          </a:bodyPr>
          <a:lstStyle/>
          <a:p>
            <a:r>
              <a:rPr lang="pt-PT" sz="2600" dirty="0" smtClean="0"/>
              <a:t>Workshop « Montra da Floresta» terminou às 17.25h no </a:t>
            </a:r>
            <a:r>
              <a:rPr lang="pt-PT" sz="2600" dirty="0" smtClean="0"/>
              <a:t>local;</a:t>
            </a:r>
            <a:endParaRPr lang="pt-PT" sz="2600" dirty="0" smtClean="0"/>
          </a:p>
          <a:p>
            <a:r>
              <a:rPr lang="pt-PT" sz="2600" dirty="0" smtClean="0"/>
              <a:t>Participantes  com atraso devido aos workshops </a:t>
            </a:r>
            <a:r>
              <a:rPr lang="pt-PT" sz="2600" dirty="0" smtClean="0"/>
              <a:t>anteriores ;</a:t>
            </a:r>
            <a:endParaRPr lang="pt-PT" sz="2600" dirty="0" smtClean="0"/>
          </a:p>
          <a:p>
            <a:r>
              <a:rPr lang="pt-PT" sz="2600" dirty="0" smtClean="0"/>
              <a:t>A  </a:t>
            </a:r>
            <a:r>
              <a:rPr lang="pt-PT" sz="2600" dirty="0" smtClean="0"/>
              <a:t>sala </a:t>
            </a:r>
            <a:r>
              <a:rPr lang="pt-PT" sz="2600" dirty="0" smtClean="0"/>
              <a:t>era também local de passagem e de acesso aos pisos superiores , o que provocou alguma dificuldade de </a:t>
            </a:r>
            <a:r>
              <a:rPr lang="pt-PT" sz="2600" dirty="0" smtClean="0"/>
              <a:t>organização;</a:t>
            </a:r>
            <a:endParaRPr lang="pt-PT" sz="2600" dirty="0" smtClean="0"/>
          </a:p>
          <a:p>
            <a:r>
              <a:rPr lang="pt-PT" sz="2600" dirty="0" smtClean="0"/>
              <a:t>Nº de cadeiras </a:t>
            </a:r>
            <a:r>
              <a:rPr lang="pt-PT" sz="2600" dirty="0" smtClean="0"/>
              <a:t>insuficiente;</a:t>
            </a:r>
            <a:endParaRPr lang="pt-PT" sz="2600" dirty="0" smtClean="0"/>
          </a:p>
          <a:p>
            <a:r>
              <a:rPr lang="pt-PT" sz="2600" dirty="0" smtClean="0"/>
              <a:t>Sala sem recursos  para utilização de </a:t>
            </a:r>
            <a:r>
              <a:rPr lang="pt-PT" sz="2600" dirty="0" smtClean="0"/>
              <a:t>suportes </a:t>
            </a:r>
            <a:r>
              <a:rPr lang="pt-PT" sz="2600" dirty="0" smtClean="0"/>
              <a:t>preparados pela moderadora (plano B caso falhasse o A</a:t>
            </a:r>
            <a:r>
              <a:rPr lang="pt-PT" sz="2600" dirty="0" smtClean="0"/>
              <a:t>);</a:t>
            </a:r>
            <a:endParaRPr lang="pt-PT" sz="2600" dirty="0" smtClean="0"/>
          </a:p>
          <a:p>
            <a:r>
              <a:rPr lang="pt-PT" sz="2600" dirty="0" smtClean="0"/>
              <a:t>Falhando ambos foi aplicado o </a:t>
            </a:r>
            <a:r>
              <a:rPr lang="pt-PT" sz="2600" dirty="0" smtClean="0"/>
              <a:t>plano </a:t>
            </a:r>
            <a:r>
              <a:rPr lang="pt-PT" sz="2600" dirty="0" smtClean="0">
                <a:latin typeface="Iskoola Pota" pitchFamily="18" charset="0"/>
                <a:cs typeface="Iskoola Pota" pitchFamily="18" charset="0"/>
              </a:rPr>
              <a:t>I (</a:t>
            </a:r>
            <a:r>
              <a:rPr lang="pt-PT" sz="2600" dirty="0" smtClean="0">
                <a:latin typeface="+mj-lt"/>
                <a:cs typeface="Iskoola Pota" pitchFamily="18" charset="0"/>
              </a:rPr>
              <a:t>improviso</a:t>
            </a:r>
            <a:r>
              <a:rPr lang="pt-PT" sz="2600" dirty="0" smtClean="0">
                <a:latin typeface="Iskoola Pota" pitchFamily="18" charset="0"/>
                <a:cs typeface="Iskoola Pota" pitchFamily="18" charset="0"/>
              </a:rPr>
              <a:t>).</a:t>
            </a:r>
            <a:endParaRPr lang="pt-PT" sz="2600" dirty="0" smtClean="0">
              <a:latin typeface="Iskoola Pota" pitchFamily="18" charset="0"/>
              <a:cs typeface="Iskoola Pota" pitchFamily="18" charset="0"/>
            </a:endParaRPr>
          </a:p>
          <a:p>
            <a:pPr>
              <a:buNone/>
            </a:pPr>
            <a:endParaRPr lang="pt-PT" sz="26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PT" sz="3200" dirty="0" smtClean="0"/>
              <a:t>Participantes inscritos</a:t>
            </a:r>
            <a:endParaRPr lang="pt-PT" sz="3200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2592288" cy="5029200"/>
        </p:xfrm>
        <a:graphic>
          <a:graphicData uri="http://schemas.openxmlformats.org/drawingml/2006/table">
            <a:tbl>
              <a:tblPr firstCol="1" lastCol="1">
                <a:tableStyleId>{073A0DAA-6AF3-43AB-8588-CEC1D06C72B9}</a:tableStyleId>
              </a:tblPr>
              <a:tblGrid>
                <a:gridCol w="471325"/>
                <a:gridCol w="2120963"/>
              </a:tblGrid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António </a:t>
                      </a:r>
                      <a:r>
                        <a:rPr lang="pt-PT" sz="1600" dirty="0" smtClean="0"/>
                        <a:t>Lopes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Joana Martins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A. Margarida Azevedo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4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Ângela Pedro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M. Lucinda</a:t>
                      </a:r>
                      <a:r>
                        <a:rPr lang="pt-PT" sz="1600" baseline="0" dirty="0" smtClean="0"/>
                        <a:t> Gabriel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6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Alexandra Pinto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Paula Luz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Sónia Costa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9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Sandra Silva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10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Cidalina Teles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11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Arminda Inácio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12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Cláudia Ferreira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13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M. João Lacerda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14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M. Paula da</a:t>
                      </a:r>
                      <a:r>
                        <a:rPr lang="pt-PT" sz="1600" baseline="0" dirty="0" smtClean="0"/>
                        <a:t> Silva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Ilídia almeida</a:t>
                      </a:r>
                      <a:endParaRPr lang="pt-PT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Marcador de Posição de Conteúdo 5"/>
          <p:cNvGraphicFramePr>
            <a:graphicFrameLocks/>
          </p:cNvGraphicFramePr>
          <p:nvPr/>
        </p:nvGraphicFramePr>
        <p:xfrm>
          <a:off x="3275856" y="1268760"/>
          <a:ext cx="2592288" cy="5029200"/>
        </p:xfrm>
        <a:graphic>
          <a:graphicData uri="http://schemas.openxmlformats.org/drawingml/2006/table">
            <a:tbl>
              <a:tblPr firstCol="1" lastCol="1">
                <a:tableStyleId>{073A0DAA-6AF3-43AB-8588-CEC1D06C72B9}</a:tableStyleId>
              </a:tblPr>
              <a:tblGrid>
                <a:gridCol w="471325"/>
                <a:gridCol w="2120963"/>
              </a:tblGrid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16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Alexandra Cartaxo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Zulmira Lopes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 Gertrudes Sousa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19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Sónia Barrocas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20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Rosa Marques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21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Sandra Gonçalves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22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Rita Ramos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23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Fátima Godinho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24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Teresa Roseiro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Daniela Maia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26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Ana Paula Neves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Ana Maria Lopes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Ana pedroso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29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Filipa Rosário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30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Isabel Fonseca</a:t>
                      </a:r>
                      <a:endParaRPr lang="pt-PT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Marcador de Posição de Conteúdo 5"/>
          <p:cNvGraphicFramePr>
            <a:graphicFrameLocks/>
          </p:cNvGraphicFramePr>
          <p:nvPr/>
        </p:nvGraphicFramePr>
        <p:xfrm>
          <a:off x="6084168" y="1268760"/>
          <a:ext cx="2592288" cy="5029200"/>
        </p:xfrm>
        <a:graphic>
          <a:graphicData uri="http://schemas.openxmlformats.org/drawingml/2006/table">
            <a:tbl>
              <a:tblPr firstCol="1" lastCol="1">
                <a:tableStyleId>{073A0DAA-6AF3-43AB-8588-CEC1D06C72B9}</a:tableStyleId>
              </a:tblPr>
              <a:tblGrid>
                <a:gridCol w="471325"/>
                <a:gridCol w="2120963"/>
              </a:tblGrid>
              <a:tr h="33528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31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Rute Oliveira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32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Ângela</a:t>
                      </a:r>
                      <a:r>
                        <a:rPr lang="pt-PT" sz="1600" baseline="0" dirty="0" smtClean="0"/>
                        <a:t> Martins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33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Irene Silva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34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Celeste Mendonça 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35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Ana Cruz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36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Susana Alves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37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Sara Duarte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38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Filipa</a:t>
                      </a:r>
                      <a:r>
                        <a:rPr lang="pt-PT" sz="1600" baseline="0" dirty="0" smtClean="0"/>
                        <a:t> Alves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39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Sílvia Cardoso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40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Rosália Batalha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41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Zita Vaz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42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 José Ramalho</a:t>
                      </a:r>
                      <a:endParaRPr lang="pt-PT" sz="1600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43</a:t>
                      </a:r>
                      <a:endParaRPr lang="pt-P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600" dirty="0" smtClean="0"/>
                        <a:t>M.S.</a:t>
                      </a:r>
                      <a:endParaRPr lang="pt-PT" sz="1600" dirty="0"/>
                    </a:p>
                  </a:txBody>
                  <a:tcPr/>
                </a:tc>
              </a:tr>
              <a:tr h="324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M.</a:t>
                      </a:r>
                      <a:r>
                        <a:rPr lang="pt-PT" sz="1600" baseline="0" dirty="0" smtClean="0"/>
                        <a:t> Inês Vieira</a:t>
                      </a:r>
                      <a:endParaRPr lang="pt-PT" sz="1600" dirty="0" smtClean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 smtClean="0"/>
                        <a:t>Teresa Sécio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10" name="Imagem 9" descr="s320x2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03622">
            <a:off x="2411760" y="1268760"/>
            <a:ext cx="352053" cy="35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907704" y="54868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O </a:t>
            </a:r>
            <a:r>
              <a:rPr lang="pt-PT" sz="4900" dirty="0" smtClean="0"/>
              <a:t>projecto</a:t>
            </a:r>
            <a:r>
              <a:rPr lang="pt-PT" dirty="0" smtClean="0"/>
              <a:t> Eco escolas</a:t>
            </a:r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type="body" sz="half" idx="4294967295"/>
          </p:nvPr>
        </p:nvSpPr>
        <p:spPr>
          <a:xfrm>
            <a:off x="539552" y="1340768"/>
            <a:ext cx="8208912" cy="4896544"/>
          </a:xfrm>
        </p:spPr>
        <p:txBody>
          <a:bodyPr>
            <a:noAutofit/>
          </a:bodyPr>
          <a:lstStyle/>
          <a:p>
            <a:r>
              <a:rPr lang="pt-PT" sz="2000" dirty="0" smtClean="0"/>
              <a:t>Acessível a todos;</a:t>
            </a:r>
          </a:p>
          <a:p>
            <a:r>
              <a:rPr lang="pt-PT" sz="2000" dirty="0" smtClean="0"/>
              <a:t>Ao encontro das competências das crianças do pré escolar;</a:t>
            </a:r>
          </a:p>
          <a:p>
            <a:r>
              <a:rPr lang="pt-PT" sz="2000" dirty="0" smtClean="0"/>
              <a:t>Programa que fomenta uma atitude empreendedora;</a:t>
            </a:r>
          </a:p>
          <a:p>
            <a:r>
              <a:rPr lang="pt-PT" sz="2000" dirty="0" smtClean="0"/>
              <a:t>Facilitador de parceiros e articulações;</a:t>
            </a:r>
          </a:p>
          <a:p>
            <a:r>
              <a:rPr lang="pt-PT" sz="2000" dirty="0" smtClean="0"/>
              <a:t>Tem vantagens </a:t>
            </a:r>
            <a:r>
              <a:rPr lang="pt-PT" sz="2000" dirty="0" smtClean="0"/>
              <a:t>ao nível do </a:t>
            </a:r>
            <a:r>
              <a:rPr lang="pt-PT" sz="2000" dirty="0" smtClean="0"/>
              <a:t>incentivo; </a:t>
            </a:r>
          </a:p>
          <a:p>
            <a:r>
              <a:rPr lang="pt-PT" sz="2000" dirty="0" smtClean="0"/>
              <a:t> Reconhecimento </a:t>
            </a:r>
            <a:r>
              <a:rPr lang="pt-PT" sz="2000" dirty="0" smtClean="0"/>
              <a:t>de boas </a:t>
            </a:r>
            <a:r>
              <a:rPr lang="pt-PT" sz="2000" dirty="0" smtClean="0"/>
              <a:t>práticas;</a:t>
            </a:r>
          </a:p>
          <a:p>
            <a:r>
              <a:rPr lang="pt-PT" sz="2000" dirty="0" smtClean="0"/>
              <a:t>Dá resposta </a:t>
            </a:r>
            <a:r>
              <a:rPr lang="pt-PT" sz="2000" dirty="0" smtClean="0"/>
              <a:t>às questões ambientais </a:t>
            </a:r>
            <a:r>
              <a:rPr lang="pt-PT" sz="2000" dirty="0" smtClean="0"/>
              <a:t>;</a:t>
            </a:r>
            <a:endParaRPr lang="pt-PT" sz="2000" dirty="0" smtClean="0"/>
          </a:p>
          <a:p>
            <a:r>
              <a:rPr lang="pt-PT" sz="2000" dirty="0" smtClean="0"/>
              <a:t>Um </a:t>
            </a:r>
            <a:r>
              <a:rPr lang="pt-PT" sz="2000" dirty="0" smtClean="0"/>
              <a:t>contributo para formar </a:t>
            </a:r>
            <a:r>
              <a:rPr lang="pt-PT" sz="2000" dirty="0" smtClean="0"/>
              <a:t>crianças; </a:t>
            </a:r>
          </a:p>
          <a:p>
            <a:r>
              <a:rPr lang="pt-PT" sz="2000" dirty="0" smtClean="0"/>
              <a:t>U</a:t>
            </a:r>
            <a:r>
              <a:rPr lang="pt-PT" sz="2000" dirty="0" smtClean="0"/>
              <a:t>m </a:t>
            </a:r>
            <a:r>
              <a:rPr lang="pt-PT" sz="2000" dirty="0" smtClean="0"/>
              <a:t>projecto que se estende por todo o território nacional </a:t>
            </a:r>
            <a:r>
              <a:rPr lang="pt-PT" sz="2000" dirty="0" smtClean="0"/>
              <a:t>;</a:t>
            </a:r>
          </a:p>
          <a:p>
            <a:r>
              <a:rPr lang="pt-PT" sz="2000" dirty="0" smtClean="0"/>
              <a:t>Um contexto </a:t>
            </a:r>
            <a:r>
              <a:rPr lang="pt-PT" sz="2000" dirty="0" smtClean="0"/>
              <a:t>extremamente favorável ao desenvolvimento de competências sociais, cívicas e científicas ;</a:t>
            </a:r>
            <a:endParaRPr lang="pt-PT" sz="2000" dirty="0" smtClean="0"/>
          </a:p>
          <a:p>
            <a:r>
              <a:rPr lang="pt-PT" sz="2000" dirty="0" smtClean="0"/>
              <a:t>C</a:t>
            </a:r>
            <a:r>
              <a:rPr lang="pt-PT" sz="2000" dirty="0" smtClean="0"/>
              <a:t>ontribui </a:t>
            </a:r>
            <a:r>
              <a:rPr lang="pt-PT" sz="2000" dirty="0" smtClean="0"/>
              <a:t>para a o reconhecimento do trabalho desenvolvido na escola, reforçando o seu papel na </a:t>
            </a:r>
            <a:r>
              <a:rPr lang="pt-PT" sz="2000" dirty="0" smtClean="0"/>
              <a:t>comunidade.</a:t>
            </a:r>
          </a:p>
          <a:p>
            <a:endParaRPr lang="pt-PT" sz="2000" dirty="0" smtClean="0"/>
          </a:p>
          <a:p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2376264"/>
          </a:xfrm>
        </p:spPr>
        <p:txBody>
          <a:bodyPr>
            <a:noAutofit/>
          </a:bodyPr>
          <a:lstStyle/>
          <a:p>
            <a:r>
              <a:rPr lang="pt-PT" sz="9600" dirty="0" smtClean="0"/>
              <a:t>Os 7 Passos</a:t>
            </a:r>
            <a:endParaRPr lang="pt-PT" sz="9600" dirty="0"/>
          </a:p>
        </p:txBody>
      </p:sp>
      <p:pic>
        <p:nvPicPr>
          <p:cNvPr id="1028" name="Picture 4" descr="http://www.animated-gifs.eu/body-shoes-2/00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717032"/>
            <a:ext cx="2016224" cy="2016224"/>
          </a:xfrm>
          <a:prstGeom prst="rect">
            <a:avLst/>
          </a:prstGeom>
          <a:noFill/>
        </p:spPr>
      </p:pic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Conselho Eco Escolas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Envolvimento de longa </a:t>
            </a:r>
            <a:r>
              <a:rPr lang="pt-PT" dirty="0" smtClean="0"/>
              <a:t>duração;</a:t>
            </a:r>
          </a:p>
          <a:p>
            <a:r>
              <a:rPr lang="pt-PT" dirty="0" smtClean="0"/>
              <a:t>Responsabilização pela oferta </a:t>
            </a:r>
            <a:r>
              <a:rPr lang="pt-PT" dirty="0" smtClean="0"/>
              <a:t>educativa;</a:t>
            </a:r>
          </a:p>
          <a:p>
            <a:r>
              <a:rPr lang="pt-PT" dirty="0" smtClean="0"/>
              <a:t>Proximidade em relação às </a:t>
            </a:r>
            <a:r>
              <a:rPr lang="pt-PT" dirty="0" smtClean="0"/>
              <a:t>necessidades;</a:t>
            </a:r>
          </a:p>
          <a:p>
            <a:r>
              <a:rPr lang="pt-PT" dirty="0" smtClean="0"/>
              <a:t>Excelente base de recursos </a:t>
            </a:r>
            <a:r>
              <a:rPr lang="pt-PT" dirty="0" smtClean="0"/>
              <a:t>humanos;</a:t>
            </a:r>
          </a:p>
          <a:p>
            <a:r>
              <a:rPr lang="pt-PT" dirty="0" smtClean="0"/>
              <a:t>Competências </a:t>
            </a:r>
            <a:r>
              <a:rPr lang="pt-PT" dirty="0" smtClean="0"/>
              <a:t>diferenciadas;</a:t>
            </a:r>
          </a:p>
          <a:p>
            <a:r>
              <a:rPr lang="pt-PT" dirty="0" smtClean="0"/>
              <a:t>Novos recursos;</a:t>
            </a:r>
          </a:p>
          <a:p>
            <a:r>
              <a:rPr lang="pt-PT" dirty="0" smtClean="0"/>
              <a:t>Promoção comercial;</a:t>
            </a:r>
          </a:p>
          <a:p>
            <a:r>
              <a:rPr lang="pt-PT" dirty="0" smtClean="0"/>
              <a:t>Responsabilização de todos os </a:t>
            </a:r>
            <a:r>
              <a:rPr lang="pt-PT" dirty="0" smtClean="0"/>
              <a:t>intervenientes.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PT" sz="2000" dirty="0" smtClean="0"/>
          </a:p>
          <a:p>
            <a:r>
              <a:rPr lang="pt-PT" sz="2000" dirty="0" smtClean="0"/>
              <a:t>A resposta dos parceiros;</a:t>
            </a:r>
          </a:p>
          <a:p>
            <a:r>
              <a:rPr lang="pt-PT" sz="2000" dirty="0" smtClean="0"/>
              <a:t>O compromisso;</a:t>
            </a:r>
          </a:p>
          <a:p>
            <a:r>
              <a:rPr lang="pt-PT" sz="2000" dirty="0" smtClean="0"/>
              <a:t>Mais difícil nas escolas pequenas;</a:t>
            </a:r>
          </a:p>
          <a:p>
            <a:r>
              <a:rPr lang="pt-PT" sz="2000" dirty="0" smtClean="0"/>
              <a:t>Resistência à </a:t>
            </a:r>
            <a:r>
              <a:rPr lang="pt-PT" sz="2000" dirty="0" smtClean="0"/>
              <a:t>mudança;</a:t>
            </a:r>
          </a:p>
          <a:p>
            <a:r>
              <a:rPr lang="pt-PT" sz="2000" dirty="0" smtClean="0"/>
              <a:t>Organização interna do </a:t>
            </a:r>
            <a:r>
              <a:rPr lang="pt-PT" sz="2000" dirty="0" smtClean="0"/>
              <a:t>tempo;</a:t>
            </a:r>
          </a:p>
          <a:p>
            <a:r>
              <a:rPr lang="pt-PT" sz="2000" smtClean="0"/>
              <a:t>Flexibilidade </a:t>
            </a:r>
            <a:r>
              <a:rPr lang="pt-PT" sz="2000" smtClean="0"/>
              <a:t>limitada:</a:t>
            </a:r>
            <a:endParaRPr lang="pt-PT" sz="2000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P.G</a:t>
            </a:r>
            <a:endParaRPr lang="pt-PT" dirty="0"/>
          </a:p>
        </p:txBody>
      </p:sp>
      <p:pic>
        <p:nvPicPr>
          <p:cNvPr id="8" name="Imagem 7" descr="11949864581583801855smiley101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40768"/>
            <a:ext cx="730261" cy="730261"/>
          </a:xfrm>
          <a:prstGeom prst="rect">
            <a:avLst/>
          </a:prstGeom>
        </p:spPr>
      </p:pic>
      <p:pic>
        <p:nvPicPr>
          <p:cNvPr id="9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340768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/>
          <a:lstStyle/>
          <a:p>
            <a:r>
              <a:rPr lang="pt-PT" dirty="0" smtClean="0"/>
              <a:t>Auditoria Ambiental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410445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PT" sz="2200" dirty="0" smtClean="0"/>
          </a:p>
          <a:p>
            <a:r>
              <a:rPr lang="pt-PT" sz="2200" dirty="0" smtClean="0"/>
              <a:t>Auditoria  </a:t>
            </a:r>
            <a:r>
              <a:rPr lang="pt-PT" sz="2200" dirty="0" smtClean="0"/>
              <a:t>de aplicação </a:t>
            </a:r>
            <a:r>
              <a:rPr lang="pt-PT" sz="2200" dirty="0" smtClean="0"/>
              <a:t>não obrigatória; </a:t>
            </a:r>
          </a:p>
          <a:p>
            <a:r>
              <a:rPr lang="pt-PT" sz="2200" dirty="0" smtClean="0"/>
              <a:t>Perceber os pontos fortes e fracos;</a:t>
            </a:r>
          </a:p>
          <a:p>
            <a:r>
              <a:rPr lang="pt-PT" sz="2200" dirty="0" smtClean="0"/>
              <a:t>Ponto de partida para plano de acção;</a:t>
            </a:r>
          </a:p>
          <a:p>
            <a:r>
              <a:rPr lang="pt-PT" sz="2200" dirty="0" smtClean="0"/>
              <a:t>Saber o quê, onde , com quem;</a:t>
            </a:r>
          </a:p>
          <a:p>
            <a:r>
              <a:rPr lang="pt-PT" sz="2200" dirty="0" smtClean="0"/>
              <a:t>Necessidade de divulgar;</a:t>
            </a:r>
          </a:p>
          <a:p>
            <a:r>
              <a:rPr lang="pt-PT" sz="2200" dirty="0" smtClean="0"/>
              <a:t>I</a:t>
            </a:r>
            <a:r>
              <a:rPr lang="pt-PT" sz="2200" dirty="0" smtClean="0"/>
              <a:t>dentificar </a:t>
            </a:r>
            <a:r>
              <a:rPr lang="pt-PT" sz="2200" dirty="0" smtClean="0"/>
              <a:t>áreas de trabalho a privilegiar </a:t>
            </a:r>
            <a:r>
              <a:rPr lang="pt-PT" sz="2200" dirty="0" smtClean="0"/>
              <a:t>;</a:t>
            </a:r>
          </a:p>
          <a:p>
            <a:r>
              <a:rPr lang="pt-PT" sz="2400" dirty="0" smtClean="0"/>
              <a:t>Um </a:t>
            </a:r>
            <a:r>
              <a:rPr lang="pt-PT" sz="2400" dirty="0" smtClean="0"/>
              <a:t>diagnóstico do desempenho ambiental da escola </a:t>
            </a:r>
            <a:r>
              <a:rPr lang="pt-PT" sz="2400" dirty="0" smtClean="0"/>
              <a:t>;</a:t>
            </a:r>
            <a:endParaRPr lang="pt-PT" sz="2200" dirty="0" smtClean="0"/>
          </a:p>
          <a:p>
            <a:endParaRPr lang="pt-PT" sz="2200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4316288" cy="4525963"/>
          </a:xfrm>
        </p:spPr>
        <p:txBody>
          <a:bodyPr>
            <a:noAutofit/>
          </a:bodyPr>
          <a:lstStyle/>
          <a:p>
            <a:r>
              <a:rPr lang="pt-PT" sz="2000" dirty="0" smtClean="0"/>
              <a:t>Aplicar </a:t>
            </a:r>
            <a:r>
              <a:rPr lang="pt-PT" sz="2000" dirty="0" smtClean="0"/>
              <a:t>todas </a:t>
            </a:r>
            <a:r>
              <a:rPr lang="pt-PT" sz="2000" dirty="0" smtClean="0"/>
              <a:t>as questões ;</a:t>
            </a:r>
          </a:p>
          <a:p>
            <a:r>
              <a:rPr lang="pt-PT" sz="2000" dirty="0" smtClean="0"/>
              <a:t>M</a:t>
            </a:r>
            <a:r>
              <a:rPr lang="pt-PT" sz="2000" dirty="0" smtClean="0"/>
              <a:t>aterial  não adaptado </a:t>
            </a:r>
            <a:r>
              <a:rPr lang="pt-PT" sz="2000" dirty="0" smtClean="0"/>
              <a:t>a </a:t>
            </a:r>
            <a:r>
              <a:rPr lang="pt-PT" sz="2000" dirty="0" smtClean="0"/>
              <a:t>este </a:t>
            </a:r>
            <a:r>
              <a:rPr lang="pt-PT" sz="2000" dirty="0" smtClean="0"/>
              <a:t>nível de </a:t>
            </a:r>
            <a:r>
              <a:rPr lang="pt-PT" sz="2000" dirty="0" smtClean="0"/>
              <a:t>ensino;</a:t>
            </a:r>
          </a:p>
          <a:p>
            <a:r>
              <a:rPr lang="pt-PT" sz="2000" dirty="0" smtClean="0"/>
              <a:t>Questões não ajustadas à realidade;</a:t>
            </a:r>
            <a:endParaRPr lang="pt-PT" sz="2000" dirty="0" smtClean="0"/>
          </a:p>
          <a:p>
            <a:r>
              <a:rPr lang="pt-PT" sz="2000" dirty="0" smtClean="0"/>
              <a:t>Demasiado longo;</a:t>
            </a:r>
          </a:p>
          <a:p>
            <a:r>
              <a:rPr lang="pt-PT" sz="2000" dirty="0" smtClean="0"/>
              <a:t>Leitura difícil;</a:t>
            </a:r>
          </a:p>
          <a:p>
            <a:r>
              <a:rPr lang="pt-PT" sz="2000" dirty="0" smtClean="0"/>
              <a:t>O tratamento dos dados </a:t>
            </a:r>
            <a:r>
              <a:rPr lang="pt-PT" sz="2000" dirty="0" smtClean="0"/>
              <a:t>;</a:t>
            </a:r>
          </a:p>
          <a:p>
            <a:r>
              <a:rPr lang="pt-PT" sz="2000" dirty="0" smtClean="0"/>
              <a:t>Impacto </a:t>
            </a:r>
            <a:r>
              <a:rPr lang="pt-PT" sz="2000" dirty="0" smtClean="0"/>
              <a:t>ambiental deste diagnóstico </a:t>
            </a:r>
            <a:r>
              <a:rPr lang="pt-PT" sz="2000" dirty="0" smtClean="0"/>
              <a:t>, maioritariamente feito em papel;</a:t>
            </a:r>
          </a:p>
          <a:p>
            <a:r>
              <a:rPr lang="pt-PT" sz="2000" dirty="0" smtClean="0"/>
              <a:t>As alternativas de resposta são colocadas em termos de frequência  e não  alternativas quantitativas </a:t>
            </a:r>
            <a:r>
              <a:rPr lang="pt-PT" sz="2000" dirty="0" smtClean="0"/>
              <a:t>.</a:t>
            </a:r>
            <a:endParaRPr lang="pt-PT" sz="2000" dirty="0" smtClean="0"/>
          </a:p>
          <a:p>
            <a:endParaRPr lang="pt-PT" sz="20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8" name="Imagem 7" descr="11949864581583801855smiley101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908720"/>
            <a:ext cx="802269" cy="802269"/>
          </a:xfrm>
          <a:prstGeom prst="rect">
            <a:avLst/>
          </a:prstGeom>
        </p:spPr>
      </p:pic>
      <p:pic>
        <p:nvPicPr>
          <p:cNvPr id="9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980728"/>
            <a:ext cx="740442" cy="740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PT" dirty="0" smtClean="0"/>
              <a:t>Plano de Acção</a:t>
            </a: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1"/>
          </p:nvPr>
        </p:nvSpPr>
        <p:spPr>
          <a:xfrm>
            <a:off x="323528" y="1772816"/>
            <a:ext cx="4824536" cy="4680520"/>
          </a:xfrm>
        </p:spPr>
        <p:txBody>
          <a:bodyPr>
            <a:noAutofit/>
          </a:bodyPr>
          <a:lstStyle/>
          <a:p>
            <a:r>
              <a:rPr lang="pt-PT" sz="2000" dirty="0" smtClean="0"/>
              <a:t>Reflecte </a:t>
            </a:r>
            <a:r>
              <a:rPr lang="pt-PT" sz="2000" dirty="0" smtClean="0"/>
              <a:t>os resultados da </a:t>
            </a:r>
            <a:r>
              <a:rPr lang="pt-PT" sz="2000" dirty="0" smtClean="0"/>
              <a:t>auditoria;</a:t>
            </a:r>
            <a:endParaRPr lang="pt-PT" sz="2000" dirty="0" smtClean="0"/>
          </a:p>
          <a:p>
            <a:r>
              <a:rPr lang="pt-PT" sz="2000" dirty="0" smtClean="0"/>
              <a:t>Permite contemplar outras actividades;</a:t>
            </a:r>
            <a:endParaRPr lang="pt-PT" sz="2000" dirty="0" smtClean="0"/>
          </a:p>
          <a:p>
            <a:r>
              <a:rPr lang="pt-PT" sz="2000" dirty="0" smtClean="0"/>
              <a:t>Intenções definidas em conjunto;</a:t>
            </a:r>
          </a:p>
          <a:p>
            <a:r>
              <a:rPr lang="pt-PT" sz="2000" dirty="0" smtClean="0"/>
              <a:t>Assume um compromisso perante uma comunidade;</a:t>
            </a:r>
          </a:p>
          <a:p>
            <a:r>
              <a:rPr lang="pt-PT" sz="2000" dirty="0" smtClean="0"/>
              <a:t>Adequado </a:t>
            </a:r>
            <a:r>
              <a:rPr lang="pt-PT" sz="2000" dirty="0" smtClean="0"/>
              <a:t>aos particularismos da própria comunidade </a:t>
            </a:r>
            <a:r>
              <a:rPr lang="pt-PT" sz="2000" dirty="0" smtClean="0"/>
              <a:t>escolar; </a:t>
            </a:r>
          </a:p>
          <a:p>
            <a:r>
              <a:rPr lang="pt-PT" sz="2000" dirty="0" smtClean="0"/>
              <a:t>Permite criar soluções</a:t>
            </a:r>
            <a:r>
              <a:rPr lang="pt-PT" sz="2000" dirty="0" smtClean="0"/>
              <a:t>;</a:t>
            </a:r>
            <a:endParaRPr lang="pt-PT" sz="2000" dirty="0" smtClean="0"/>
          </a:p>
          <a:p>
            <a:r>
              <a:rPr lang="pt-PT" sz="2000" dirty="0" smtClean="0"/>
              <a:t>Constrói-se  com contributos </a:t>
            </a:r>
            <a:r>
              <a:rPr lang="pt-PT" sz="2000" dirty="0" smtClean="0"/>
              <a:t>e sugestões dos vários elementos do Eco Conselho </a:t>
            </a:r>
            <a:r>
              <a:rPr lang="pt-PT" sz="2000" dirty="0" smtClean="0"/>
              <a:t>;</a:t>
            </a:r>
          </a:p>
          <a:p>
            <a:r>
              <a:rPr lang="pt-PT" sz="2000" dirty="0" smtClean="0"/>
              <a:t>Permite  ajustes </a:t>
            </a:r>
            <a:r>
              <a:rPr lang="pt-PT" sz="2000" dirty="0" smtClean="0"/>
              <a:t>pontuais ao longo do ano </a:t>
            </a:r>
            <a:r>
              <a:rPr lang="pt-PT" sz="2000" dirty="0" smtClean="0"/>
              <a:t>lectivo; </a:t>
            </a:r>
          </a:p>
          <a:p>
            <a:r>
              <a:rPr lang="pt-PT" sz="2000" dirty="0" smtClean="0"/>
              <a:t>É fundamentado </a:t>
            </a:r>
            <a:r>
              <a:rPr lang="pt-PT" sz="2000" dirty="0" smtClean="0"/>
              <a:t>em dados </a:t>
            </a:r>
            <a:r>
              <a:rPr lang="pt-PT" sz="2000" dirty="0" smtClean="0"/>
              <a:t>.</a:t>
            </a:r>
            <a:r>
              <a:rPr lang="pt-PT" sz="2000" dirty="0" smtClean="0"/>
              <a:t/>
            </a:r>
            <a:br>
              <a:rPr lang="pt-PT" sz="2000" dirty="0" smtClean="0"/>
            </a:br>
            <a:endParaRPr lang="pt-PT" sz="2000" dirty="0" smtClean="0"/>
          </a:p>
          <a:p>
            <a:endParaRPr lang="pt-PT" sz="2000" dirty="0" smtClean="0"/>
          </a:p>
          <a:p>
            <a:endParaRPr lang="pt-PT" sz="2000" dirty="0"/>
          </a:p>
        </p:txBody>
      </p:sp>
      <p:sp>
        <p:nvSpPr>
          <p:cNvPr id="7" name="Marcador de Posição de Conteúdo 6"/>
          <p:cNvSpPr>
            <a:spLocks noGrp="1"/>
          </p:cNvSpPr>
          <p:nvPr>
            <p:ph sz="half" idx="2"/>
          </p:nvPr>
        </p:nvSpPr>
        <p:spPr>
          <a:xfrm>
            <a:off x="5292080" y="1916832"/>
            <a:ext cx="346253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PT" sz="2000" dirty="0" smtClean="0"/>
          </a:p>
          <a:p>
            <a:r>
              <a:rPr lang="pt-PT" sz="2000" dirty="0" smtClean="0"/>
              <a:t>Dificuldades de concretização  por falta de verbas;</a:t>
            </a:r>
          </a:p>
          <a:p>
            <a:r>
              <a:rPr lang="pt-PT" sz="2000" dirty="0" smtClean="0"/>
              <a:t>Dificuldade em motivar os colegas.</a:t>
            </a:r>
          </a:p>
          <a:p>
            <a:endParaRPr lang="pt-PT" sz="20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P.G</a:t>
            </a:r>
            <a:endParaRPr lang="pt-PT" dirty="0"/>
          </a:p>
        </p:txBody>
      </p:sp>
      <p:pic>
        <p:nvPicPr>
          <p:cNvPr id="8" name="Imagem 7" descr="11949864581583801855smiley101_svg_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908720"/>
            <a:ext cx="730261" cy="730261"/>
          </a:xfrm>
          <a:prstGeom prst="rect">
            <a:avLst/>
          </a:prstGeom>
        </p:spPr>
      </p:pic>
      <p:pic>
        <p:nvPicPr>
          <p:cNvPr id="9" name="Marcador de Posição de Conteúdo 4" descr="1194986462987732710smiley106_svg_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980728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981</Words>
  <Application>Microsoft Office PowerPoint</Application>
  <PresentationFormat>Apresentação no Ecrã (4:3)</PresentationFormat>
  <Paragraphs>241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Diapositivo 1</vt:lpstr>
      <vt:lpstr>Diapositivo 2</vt:lpstr>
      <vt:lpstr>Porquê?</vt:lpstr>
      <vt:lpstr>Participantes inscritos</vt:lpstr>
      <vt:lpstr>O projecto Eco escolas</vt:lpstr>
      <vt:lpstr>Os 7 Passos</vt:lpstr>
      <vt:lpstr>Conselho Eco Escolas</vt:lpstr>
      <vt:lpstr>Auditoria Ambiental</vt:lpstr>
      <vt:lpstr>Plano de Acção</vt:lpstr>
      <vt:lpstr>Monitorização e Avaliação</vt:lpstr>
      <vt:lpstr>Trabalho Curricular</vt:lpstr>
      <vt:lpstr>Envolvimento Escola/Comunidade</vt:lpstr>
      <vt:lpstr>Eco Código</vt:lpstr>
      <vt:lpstr>Ele e elas acham que…</vt:lpstr>
      <vt:lpstr>Diapositivo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Mithus</dc:creator>
  <cp:lastModifiedBy>Mithus</cp:lastModifiedBy>
  <cp:revision>71</cp:revision>
  <dcterms:created xsi:type="dcterms:W3CDTF">2011-02-24T14:16:13Z</dcterms:created>
  <dcterms:modified xsi:type="dcterms:W3CDTF">2011-02-28T21:21:43Z</dcterms:modified>
</cp:coreProperties>
</file>