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0" r:id="rId5"/>
    <p:sldId id="262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A7A"/>
    <a:srgbClr val="A9E44A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CE1AC-D94B-4A9C-8990-EF24ED770BB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DA58D3A-97D5-4CE5-87A4-9660AB69ADFB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PT" sz="2000" dirty="0" smtClean="0"/>
            <a:t>1</a:t>
          </a:r>
          <a:endParaRPr lang="pt-PT" sz="2000" dirty="0"/>
        </a:p>
      </dgm:t>
    </dgm:pt>
    <dgm:pt modelId="{1F628174-11E8-4A46-BF47-ED6A2002E2D7}" type="parTrans" cxnId="{B029FF6A-4B46-453A-8BAF-0452E35CB0C0}">
      <dgm:prSet/>
      <dgm:spPr/>
      <dgm:t>
        <a:bodyPr/>
        <a:lstStyle/>
        <a:p>
          <a:endParaRPr lang="pt-PT" sz="2000"/>
        </a:p>
      </dgm:t>
    </dgm:pt>
    <dgm:pt modelId="{BDA0BDDF-4540-449A-B800-D3614A999EC7}" type="sibTrans" cxnId="{B029FF6A-4B46-453A-8BAF-0452E35CB0C0}">
      <dgm:prSet/>
      <dgm:spPr/>
      <dgm:t>
        <a:bodyPr/>
        <a:lstStyle/>
        <a:p>
          <a:endParaRPr lang="pt-PT" sz="2000"/>
        </a:p>
      </dgm:t>
    </dgm:pt>
    <dgm:pt modelId="{6701870F-7955-48BC-BF61-E18C1828A28A}">
      <dgm:prSet phldrT="[Texto]" custT="1"/>
      <dgm:spPr>
        <a:solidFill>
          <a:srgbClr val="BFEA7A">
            <a:alpha val="90000"/>
          </a:srgb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PT" sz="2400" b="1" dirty="0" smtClean="0"/>
            <a:t>avaliação</a:t>
          </a:r>
          <a:r>
            <a:rPr lang="pt-PT" sz="2000" dirty="0" smtClean="0"/>
            <a:t> das necessidades/</a:t>
          </a:r>
          <a:br>
            <a:rPr lang="pt-PT" sz="2000" dirty="0" smtClean="0"/>
          </a:br>
          <a:r>
            <a:rPr lang="pt-PT" sz="2000" dirty="0" smtClean="0"/>
            <a:t>carências existentes na Escola e na Comunidade </a:t>
          </a:r>
          <a:endParaRPr lang="pt-PT" sz="2000" dirty="0"/>
        </a:p>
      </dgm:t>
    </dgm:pt>
    <dgm:pt modelId="{3CA1B488-879D-4543-9A28-67ED81B3AFBF}" type="parTrans" cxnId="{9CCC30C5-654B-4060-B8FE-42ADF2CAEB30}">
      <dgm:prSet/>
      <dgm:spPr/>
      <dgm:t>
        <a:bodyPr/>
        <a:lstStyle/>
        <a:p>
          <a:endParaRPr lang="pt-PT" sz="2000"/>
        </a:p>
      </dgm:t>
    </dgm:pt>
    <dgm:pt modelId="{72D88DC3-CE2F-49E0-9F3D-A13314E95B2B}" type="sibTrans" cxnId="{9CCC30C5-654B-4060-B8FE-42ADF2CAEB30}">
      <dgm:prSet/>
      <dgm:spPr/>
      <dgm:t>
        <a:bodyPr/>
        <a:lstStyle/>
        <a:p>
          <a:endParaRPr lang="pt-PT" sz="2000"/>
        </a:p>
      </dgm:t>
    </dgm:pt>
    <dgm:pt modelId="{D098E59D-0404-4154-B388-336495487DDD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PT" sz="2000" dirty="0" smtClean="0"/>
            <a:t>2</a:t>
          </a:r>
          <a:endParaRPr lang="pt-PT" sz="2000" dirty="0"/>
        </a:p>
      </dgm:t>
    </dgm:pt>
    <dgm:pt modelId="{A404E2C4-A1B1-446D-BD2F-1D9D206414CB}" type="parTrans" cxnId="{198ACF09-A2E0-49E6-A10C-D25940696664}">
      <dgm:prSet/>
      <dgm:spPr/>
      <dgm:t>
        <a:bodyPr/>
        <a:lstStyle/>
        <a:p>
          <a:endParaRPr lang="pt-PT" sz="2000"/>
        </a:p>
      </dgm:t>
    </dgm:pt>
    <dgm:pt modelId="{D195DF5F-634F-4278-98D5-A213FEE5C472}" type="sibTrans" cxnId="{198ACF09-A2E0-49E6-A10C-D25940696664}">
      <dgm:prSet/>
      <dgm:spPr/>
      <dgm:t>
        <a:bodyPr/>
        <a:lstStyle/>
        <a:p>
          <a:endParaRPr lang="pt-PT" sz="2000"/>
        </a:p>
      </dgm:t>
    </dgm:pt>
    <dgm:pt modelId="{62B162B8-9FFB-4C45-A6D5-BDAD33BEF4B8}">
      <dgm:prSet phldrT="[Texto]" custT="1"/>
      <dgm:spPr>
        <a:solidFill>
          <a:srgbClr val="BFEA7A">
            <a:alpha val="90000"/>
          </a:srgb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PT" sz="2000" b="1" dirty="0" smtClean="0"/>
            <a:t>Concepção do projecto/ideia, </a:t>
          </a:r>
          <a:r>
            <a:rPr lang="pt-PT" sz="2000" dirty="0" smtClean="0"/>
            <a:t>a implementar / em implementação</a:t>
          </a:r>
          <a:endParaRPr lang="pt-PT" sz="2000" dirty="0"/>
        </a:p>
      </dgm:t>
    </dgm:pt>
    <dgm:pt modelId="{E4EC3C2D-131B-4757-A8A0-39B5F9F0AD4A}" type="parTrans" cxnId="{3D2C1302-929E-43FF-AA23-5E5587D346C7}">
      <dgm:prSet/>
      <dgm:spPr/>
      <dgm:t>
        <a:bodyPr/>
        <a:lstStyle/>
        <a:p>
          <a:endParaRPr lang="pt-PT" sz="2000"/>
        </a:p>
      </dgm:t>
    </dgm:pt>
    <dgm:pt modelId="{E76649AE-6ECF-4195-A464-3F8637D462B9}" type="sibTrans" cxnId="{3D2C1302-929E-43FF-AA23-5E5587D346C7}">
      <dgm:prSet/>
      <dgm:spPr/>
      <dgm:t>
        <a:bodyPr/>
        <a:lstStyle/>
        <a:p>
          <a:endParaRPr lang="pt-PT" sz="2000"/>
        </a:p>
      </dgm:t>
    </dgm:pt>
    <dgm:pt modelId="{571BB376-7477-4BCE-A4AA-3EB8C2C3552E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PT" sz="2000" dirty="0" smtClean="0"/>
            <a:t>3</a:t>
          </a:r>
          <a:endParaRPr lang="pt-PT" sz="2000" dirty="0"/>
        </a:p>
      </dgm:t>
    </dgm:pt>
    <dgm:pt modelId="{711F80FC-54A8-4470-9583-37B39F60A454}" type="parTrans" cxnId="{DD24C729-3422-4E38-9596-5A70CECBD5A4}">
      <dgm:prSet/>
      <dgm:spPr/>
      <dgm:t>
        <a:bodyPr/>
        <a:lstStyle/>
        <a:p>
          <a:endParaRPr lang="pt-PT" sz="2000"/>
        </a:p>
      </dgm:t>
    </dgm:pt>
    <dgm:pt modelId="{E3C51A18-BC09-41C7-870D-9F097DA1CD49}" type="sibTrans" cxnId="{DD24C729-3422-4E38-9596-5A70CECBD5A4}">
      <dgm:prSet/>
      <dgm:spPr/>
      <dgm:t>
        <a:bodyPr/>
        <a:lstStyle/>
        <a:p>
          <a:endParaRPr lang="pt-PT" sz="2000"/>
        </a:p>
      </dgm:t>
    </dgm:pt>
    <dgm:pt modelId="{8DAB8EBB-0765-4301-B349-1AAB72E9C989}">
      <dgm:prSet phldrT="[Texto]" custT="1"/>
      <dgm:spPr>
        <a:solidFill>
          <a:srgbClr val="BFEA7A">
            <a:alpha val="90000"/>
          </a:srgb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PT" sz="2000" b="1" dirty="0" smtClean="0"/>
            <a:t>Proposta de soluções </a:t>
          </a:r>
          <a:r>
            <a:rPr lang="pt-PT" sz="2000" dirty="0" smtClean="0"/>
            <a:t>para melhorar e/ou minimizar situações existentes</a:t>
          </a:r>
          <a:endParaRPr lang="pt-PT" sz="2000" dirty="0"/>
        </a:p>
      </dgm:t>
    </dgm:pt>
    <dgm:pt modelId="{B930698E-CE67-4AC3-98C9-74682A61FE3A}" type="parTrans" cxnId="{3E50F399-601D-4E91-AB73-86802D3B0153}">
      <dgm:prSet/>
      <dgm:spPr/>
      <dgm:t>
        <a:bodyPr/>
        <a:lstStyle/>
        <a:p>
          <a:endParaRPr lang="pt-PT" sz="2000"/>
        </a:p>
      </dgm:t>
    </dgm:pt>
    <dgm:pt modelId="{77A9614D-74A2-4608-BF77-FCEAF773B4DB}" type="sibTrans" cxnId="{3E50F399-601D-4E91-AB73-86802D3B0153}">
      <dgm:prSet/>
      <dgm:spPr/>
      <dgm:t>
        <a:bodyPr/>
        <a:lstStyle/>
        <a:p>
          <a:endParaRPr lang="pt-PT" sz="2000"/>
        </a:p>
      </dgm:t>
    </dgm:pt>
    <dgm:pt modelId="{464E1EE2-9EDA-42B1-8383-427FD7A28A37}" type="pres">
      <dgm:prSet presAssocID="{121CE1AC-D94B-4A9C-8990-EF24ED770B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1618572-7563-4223-A36C-A2F82F2E9002}" type="pres">
      <dgm:prSet presAssocID="{EDA58D3A-97D5-4CE5-87A4-9660AB69ADFB}" presName="composite" presStyleCnt="0"/>
      <dgm:spPr/>
    </dgm:pt>
    <dgm:pt modelId="{EAE3A9B2-8FBF-4458-BCDC-F5098C97400D}" type="pres">
      <dgm:prSet presAssocID="{EDA58D3A-97D5-4CE5-87A4-9660AB69ADFB}" presName="parentText" presStyleLbl="alignNode1" presStyleIdx="0" presStyleCnt="3" custScaleX="7180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D596609-7226-4D97-8484-62E78FFA5D82}" type="pres">
      <dgm:prSet presAssocID="{EDA58D3A-97D5-4CE5-87A4-9660AB69AD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3DD365A-6624-420F-9FA7-F13D404CF587}" type="pres">
      <dgm:prSet presAssocID="{BDA0BDDF-4540-449A-B800-D3614A999EC7}" presName="sp" presStyleCnt="0"/>
      <dgm:spPr/>
    </dgm:pt>
    <dgm:pt modelId="{C1E934E1-DDBA-434A-A9ED-EC9159A60E4E}" type="pres">
      <dgm:prSet presAssocID="{D098E59D-0404-4154-B388-336495487DDD}" presName="composite" presStyleCnt="0"/>
      <dgm:spPr/>
    </dgm:pt>
    <dgm:pt modelId="{FA36EDD8-C25D-4404-8D19-BFE71847C965}" type="pres">
      <dgm:prSet presAssocID="{D098E59D-0404-4154-B388-336495487DDD}" presName="parentText" presStyleLbl="alignNode1" presStyleIdx="1" presStyleCnt="3" custScaleX="79419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F11D89-242E-4402-AEA4-993A2311897C}" type="pres">
      <dgm:prSet presAssocID="{D098E59D-0404-4154-B388-336495487D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0DA242-3763-423E-A9D3-A6AE6597AD54}" type="pres">
      <dgm:prSet presAssocID="{D195DF5F-634F-4278-98D5-A213FEE5C472}" presName="sp" presStyleCnt="0"/>
      <dgm:spPr/>
    </dgm:pt>
    <dgm:pt modelId="{CA38BF21-0D13-4392-B2BC-0A8BAF15ED55}" type="pres">
      <dgm:prSet presAssocID="{571BB376-7477-4BCE-A4AA-3EB8C2C3552E}" presName="composite" presStyleCnt="0"/>
      <dgm:spPr/>
    </dgm:pt>
    <dgm:pt modelId="{173BF06E-44BA-41E9-AE24-693E39C87776}" type="pres">
      <dgm:prSet presAssocID="{571BB376-7477-4BCE-A4AA-3EB8C2C3552E}" presName="parentText" presStyleLbl="alignNode1" presStyleIdx="2" presStyleCnt="3" custScaleX="74095" custScaleY="96207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7606F55-76C4-4FA1-BBAC-8E5D7DE26B40}" type="pres">
      <dgm:prSet presAssocID="{571BB376-7477-4BCE-A4AA-3EB8C2C3552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D3D29CC-7A69-40CA-8AF2-9B2D7AFC77BD}" type="presOf" srcId="{6701870F-7955-48BC-BF61-E18C1828A28A}" destId="{6D596609-7226-4D97-8484-62E78FFA5D82}" srcOrd="0" destOrd="0" presId="urn:microsoft.com/office/officeart/2005/8/layout/chevron2"/>
    <dgm:cxn modelId="{8165D4DC-4799-4FE2-9D78-914EDA061547}" type="presOf" srcId="{121CE1AC-D94B-4A9C-8990-EF24ED770BBB}" destId="{464E1EE2-9EDA-42B1-8383-427FD7A28A37}" srcOrd="0" destOrd="0" presId="urn:microsoft.com/office/officeart/2005/8/layout/chevron2"/>
    <dgm:cxn modelId="{C3ADD07E-1AC1-4939-94C2-DF5948047C1E}" type="presOf" srcId="{62B162B8-9FFB-4C45-A6D5-BDAD33BEF4B8}" destId="{C1F11D89-242E-4402-AEA4-993A2311897C}" srcOrd="0" destOrd="0" presId="urn:microsoft.com/office/officeart/2005/8/layout/chevron2"/>
    <dgm:cxn modelId="{DD24C729-3422-4E38-9596-5A70CECBD5A4}" srcId="{121CE1AC-D94B-4A9C-8990-EF24ED770BBB}" destId="{571BB376-7477-4BCE-A4AA-3EB8C2C3552E}" srcOrd="2" destOrd="0" parTransId="{711F80FC-54A8-4470-9583-37B39F60A454}" sibTransId="{E3C51A18-BC09-41C7-870D-9F097DA1CD49}"/>
    <dgm:cxn modelId="{3D2C1302-929E-43FF-AA23-5E5587D346C7}" srcId="{D098E59D-0404-4154-B388-336495487DDD}" destId="{62B162B8-9FFB-4C45-A6D5-BDAD33BEF4B8}" srcOrd="0" destOrd="0" parTransId="{E4EC3C2D-131B-4757-A8A0-39B5F9F0AD4A}" sibTransId="{E76649AE-6ECF-4195-A464-3F8637D462B9}"/>
    <dgm:cxn modelId="{3E50F399-601D-4E91-AB73-86802D3B0153}" srcId="{571BB376-7477-4BCE-A4AA-3EB8C2C3552E}" destId="{8DAB8EBB-0765-4301-B349-1AAB72E9C989}" srcOrd="0" destOrd="0" parTransId="{B930698E-CE67-4AC3-98C9-74682A61FE3A}" sibTransId="{77A9614D-74A2-4608-BF77-FCEAF773B4DB}"/>
    <dgm:cxn modelId="{0064903C-FEBD-4DC1-BF99-86354ECA86A7}" type="presOf" srcId="{EDA58D3A-97D5-4CE5-87A4-9660AB69ADFB}" destId="{EAE3A9B2-8FBF-4458-BCDC-F5098C97400D}" srcOrd="0" destOrd="0" presId="urn:microsoft.com/office/officeart/2005/8/layout/chevron2"/>
    <dgm:cxn modelId="{B029FF6A-4B46-453A-8BAF-0452E35CB0C0}" srcId="{121CE1AC-D94B-4A9C-8990-EF24ED770BBB}" destId="{EDA58D3A-97D5-4CE5-87A4-9660AB69ADFB}" srcOrd="0" destOrd="0" parTransId="{1F628174-11E8-4A46-BF47-ED6A2002E2D7}" sibTransId="{BDA0BDDF-4540-449A-B800-D3614A999EC7}"/>
    <dgm:cxn modelId="{7F052793-1BE5-4BB2-9422-A856C049877E}" type="presOf" srcId="{571BB376-7477-4BCE-A4AA-3EB8C2C3552E}" destId="{173BF06E-44BA-41E9-AE24-693E39C87776}" srcOrd="0" destOrd="0" presId="urn:microsoft.com/office/officeart/2005/8/layout/chevron2"/>
    <dgm:cxn modelId="{198ACF09-A2E0-49E6-A10C-D25940696664}" srcId="{121CE1AC-D94B-4A9C-8990-EF24ED770BBB}" destId="{D098E59D-0404-4154-B388-336495487DDD}" srcOrd="1" destOrd="0" parTransId="{A404E2C4-A1B1-446D-BD2F-1D9D206414CB}" sibTransId="{D195DF5F-634F-4278-98D5-A213FEE5C472}"/>
    <dgm:cxn modelId="{9CCC30C5-654B-4060-B8FE-42ADF2CAEB30}" srcId="{EDA58D3A-97D5-4CE5-87A4-9660AB69ADFB}" destId="{6701870F-7955-48BC-BF61-E18C1828A28A}" srcOrd="0" destOrd="0" parTransId="{3CA1B488-879D-4543-9A28-67ED81B3AFBF}" sibTransId="{72D88DC3-CE2F-49E0-9F3D-A13314E95B2B}"/>
    <dgm:cxn modelId="{063A2227-AFA6-4CCC-9A76-01CEAB7DA0BC}" type="presOf" srcId="{D098E59D-0404-4154-B388-336495487DDD}" destId="{FA36EDD8-C25D-4404-8D19-BFE71847C965}" srcOrd="0" destOrd="0" presId="urn:microsoft.com/office/officeart/2005/8/layout/chevron2"/>
    <dgm:cxn modelId="{13DAC2B9-8304-4AD3-B8C7-C165983E9AC9}" type="presOf" srcId="{8DAB8EBB-0765-4301-B349-1AAB72E9C989}" destId="{D7606F55-76C4-4FA1-BBAC-8E5D7DE26B40}" srcOrd="0" destOrd="0" presId="urn:microsoft.com/office/officeart/2005/8/layout/chevron2"/>
    <dgm:cxn modelId="{1CE81C12-4AC3-4AF1-AB70-16AE56A603F3}" type="presParOf" srcId="{464E1EE2-9EDA-42B1-8383-427FD7A28A37}" destId="{31618572-7563-4223-A36C-A2F82F2E9002}" srcOrd="0" destOrd="0" presId="urn:microsoft.com/office/officeart/2005/8/layout/chevron2"/>
    <dgm:cxn modelId="{9C8EE6C4-7E20-45FC-BE32-D3D75E44017E}" type="presParOf" srcId="{31618572-7563-4223-A36C-A2F82F2E9002}" destId="{EAE3A9B2-8FBF-4458-BCDC-F5098C97400D}" srcOrd="0" destOrd="0" presId="urn:microsoft.com/office/officeart/2005/8/layout/chevron2"/>
    <dgm:cxn modelId="{497BD33D-C06E-4290-B706-6FAB000CAFA4}" type="presParOf" srcId="{31618572-7563-4223-A36C-A2F82F2E9002}" destId="{6D596609-7226-4D97-8484-62E78FFA5D82}" srcOrd="1" destOrd="0" presId="urn:microsoft.com/office/officeart/2005/8/layout/chevron2"/>
    <dgm:cxn modelId="{6D26A06C-713E-48BA-A2ED-6B1DDC278EEE}" type="presParOf" srcId="{464E1EE2-9EDA-42B1-8383-427FD7A28A37}" destId="{63DD365A-6624-420F-9FA7-F13D404CF587}" srcOrd="1" destOrd="0" presId="urn:microsoft.com/office/officeart/2005/8/layout/chevron2"/>
    <dgm:cxn modelId="{41E6E22E-188D-4576-B1DD-00AC56891BF6}" type="presParOf" srcId="{464E1EE2-9EDA-42B1-8383-427FD7A28A37}" destId="{C1E934E1-DDBA-434A-A9ED-EC9159A60E4E}" srcOrd="2" destOrd="0" presId="urn:microsoft.com/office/officeart/2005/8/layout/chevron2"/>
    <dgm:cxn modelId="{FA662A98-4B31-45AF-BE1D-9EE7EE93F4FB}" type="presParOf" srcId="{C1E934E1-DDBA-434A-A9ED-EC9159A60E4E}" destId="{FA36EDD8-C25D-4404-8D19-BFE71847C965}" srcOrd="0" destOrd="0" presId="urn:microsoft.com/office/officeart/2005/8/layout/chevron2"/>
    <dgm:cxn modelId="{1E5461C2-F1BB-410A-9411-8C1857223989}" type="presParOf" srcId="{C1E934E1-DDBA-434A-A9ED-EC9159A60E4E}" destId="{C1F11D89-242E-4402-AEA4-993A2311897C}" srcOrd="1" destOrd="0" presId="urn:microsoft.com/office/officeart/2005/8/layout/chevron2"/>
    <dgm:cxn modelId="{45E68938-0449-415D-902B-F525DB2A71B3}" type="presParOf" srcId="{464E1EE2-9EDA-42B1-8383-427FD7A28A37}" destId="{410DA242-3763-423E-A9D3-A6AE6597AD54}" srcOrd="3" destOrd="0" presId="urn:microsoft.com/office/officeart/2005/8/layout/chevron2"/>
    <dgm:cxn modelId="{C322FBBD-B1DE-4CA1-B4A2-2B626C0893EA}" type="presParOf" srcId="{464E1EE2-9EDA-42B1-8383-427FD7A28A37}" destId="{CA38BF21-0D13-4392-B2BC-0A8BAF15ED55}" srcOrd="4" destOrd="0" presId="urn:microsoft.com/office/officeart/2005/8/layout/chevron2"/>
    <dgm:cxn modelId="{88E572AD-8A07-4A0F-B13C-5967C4B6B3ED}" type="presParOf" srcId="{CA38BF21-0D13-4392-B2BC-0A8BAF15ED55}" destId="{173BF06E-44BA-41E9-AE24-693E39C87776}" srcOrd="0" destOrd="0" presId="urn:microsoft.com/office/officeart/2005/8/layout/chevron2"/>
    <dgm:cxn modelId="{CC599B34-A0D9-4C78-9FA0-AD6242F59BDB}" type="presParOf" srcId="{CA38BF21-0D13-4392-B2BC-0A8BAF15ED55}" destId="{D7606F55-76C4-4FA1-BBAC-8E5D7DE26B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E3A9B2-8FBF-4458-BCDC-F5098C97400D}">
      <dsp:nvSpPr>
        <dsp:cNvPr id="0" name=""/>
        <dsp:cNvSpPr/>
      </dsp:nvSpPr>
      <dsp:spPr>
        <a:xfrm rot="5400000">
          <a:off x="-618229" y="801720"/>
          <a:ext cx="2119257" cy="772134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1</a:t>
          </a:r>
          <a:endParaRPr lang="pt-PT" sz="2000" kern="1200" dirty="0"/>
        </a:p>
      </dsp:txBody>
      <dsp:txXfrm rot="5400000">
        <a:off x="-618229" y="801720"/>
        <a:ext cx="2119257" cy="772134"/>
      </dsp:txXfrm>
    </dsp:sp>
    <dsp:sp modelId="{6D596609-7226-4D97-8484-62E78FFA5D82}">
      <dsp:nvSpPr>
        <dsp:cNvPr id="0" name=""/>
        <dsp:cNvSpPr/>
      </dsp:nvSpPr>
      <dsp:spPr>
        <a:xfrm rot="5400000">
          <a:off x="1585566" y="-478310"/>
          <a:ext cx="1456080" cy="2669019"/>
        </a:xfrm>
        <a:prstGeom prst="round2SameRect">
          <a:avLst/>
        </a:prstGeom>
        <a:solidFill>
          <a:srgbClr val="BFEA7A">
            <a:alpha val="90000"/>
          </a:srgb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b="1" kern="1200" dirty="0" smtClean="0"/>
            <a:t>avaliação</a:t>
          </a:r>
          <a:r>
            <a:rPr lang="pt-PT" sz="2000" kern="1200" dirty="0" smtClean="0"/>
            <a:t> das necessidades/</a:t>
          </a:r>
          <a:br>
            <a:rPr lang="pt-PT" sz="2000" kern="1200" dirty="0" smtClean="0"/>
          </a:br>
          <a:r>
            <a:rPr lang="pt-PT" sz="2000" kern="1200" dirty="0" smtClean="0"/>
            <a:t>carências existentes na Escola e na Comunidade </a:t>
          </a:r>
          <a:endParaRPr lang="pt-PT" sz="2000" kern="1200" dirty="0"/>
        </a:p>
      </dsp:txBody>
      <dsp:txXfrm rot="5400000">
        <a:off x="1585566" y="-478310"/>
        <a:ext cx="1456080" cy="2669019"/>
      </dsp:txXfrm>
    </dsp:sp>
    <dsp:sp modelId="{FA36EDD8-C25D-4404-8D19-BFE71847C965}">
      <dsp:nvSpPr>
        <dsp:cNvPr id="0" name=""/>
        <dsp:cNvSpPr/>
      </dsp:nvSpPr>
      <dsp:spPr>
        <a:xfrm rot="5400000">
          <a:off x="-577262" y="2617397"/>
          <a:ext cx="2119257" cy="854068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2</a:t>
          </a:r>
          <a:endParaRPr lang="pt-PT" sz="2000" kern="1200" dirty="0"/>
        </a:p>
      </dsp:txBody>
      <dsp:txXfrm rot="5400000">
        <a:off x="-577262" y="2617397"/>
        <a:ext cx="2119257" cy="854068"/>
      </dsp:txXfrm>
    </dsp:sp>
    <dsp:sp modelId="{C1F11D89-242E-4402-AEA4-993A2311897C}">
      <dsp:nvSpPr>
        <dsp:cNvPr id="0" name=""/>
        <dsp:cNvSpPr/>
      </dsp:nvSpPr>
      <dsp:spPr>
        <a:xfrm rot="5400000">
          <a:off x="1626534" y="1378333"/>
          <a:ext cx="1456080" cy="2669019"/>
        </a:xfrm>
        <a:prstGeom prst="round2SameRect">
          <a:avLst/>
        </a:prstGeom>
        <a:solidFill>
          <a:srgbClr val="BFEA7A">
            <a:alpha val="90000"/>
          </a:srgb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b="1" kern="1200" dirty="0" smtClean="0"/>
            <a:t>Concepção do projecto/ideia, </a:t>
          </a:r>
          <a:r>
            <a:rPr lang="pt-PT" sz="2000" kern="1200" dirty="0" smtClean="0"/>
            <a:t>a implementar / em implementação</a:t>
          </a:r>
          <a:endParaRPr lang="pt-PT" sz="2000" kern="1200" dirty="0"/>
        </a:p>
      </dsp:txBody>
      <dsp:txXfrm rot="5400000">
        <a:off x="1626534" y="1378333"/>
        <a:ext cx="1456080" cy="2669019"/>
      </dsp:txXfrm>
    </dsp:sp>
    <dsp:sp modelId="{173BF06E-44BA-41E9-AE24-693E39C87776}">
      <dsp:nvSpPr>
        <dsp:cNvPr id="0" name=""/>
        <dsp:cNvSpPr/>
      </dsp:nvSpPr>
      <dsp:spPr>
        <a:xfrm rot="5400000">
          <a:off x="-565697" y="4502668"/>
          <a:ext cx="2038874" cy="796814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3</a:t>
          </a:r>
          <a:endParaRPr lang="pt-PT" sz="2000" kern="1200" dirty="0"/>
        </a:p>
      </dsp:txBody>
      <dsp:txXfrm rot="5400000">
        <a:off x="-565697" y="4502668"/>
        <a:ext cx="2038874" cy="796814"/>
      </dsp:txXfrm>
    </dsp:sp>
    <dsp:sp modelId="{D7606F55-76C4-4FA1-BBAC-8E5D7DE26B40}">
      <dsp:nvSpPr>
        <dsp:cNvPr id="0" name=""/>
        <dsp:cNvSpPr/>
      </dsp:nvSpPr>
      <dsp:spPr>
        <a:xfrm rot="5400000">
          <a:off x="1597907" y="3234977"/>
          <a:ext cx="1456080" cy="2669019"/>
        </a:xfrm>
        <a:prstGeom prst="round2SameRect">
          <a:avLst/>
        </a:prstGeom>
        <a:solidFill>
          <a:srgbClr val="BFEA7A">
            <a:alpha val="90000"/>
          </a:srgb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b="1" kern="1200" dirty="0" smtClean="0"/>
            <a:t>Proposta de soluções </a:t>
          </a:r>
          <a:r>
            <a:rPr lang="pt-PT" sz="2000" kern="1200" dirty="0" smtClean="0"/>
            <a:t>para melhorar e/ou minimizar situações existentes</a:t>
          </a:r>
          <a:endParaRPr lang="pt-PT" sz="2000" kern="1200" dirty="0"/>
        </a:p>
      </dsp:txBody>
      <dsp:txXfrm rot="5400000">
        <a:off x="1597907" y="3234977"/>
        <a:ext cx="1456080" cy="2669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CFA6-071E-4CB0-8EF1-D7E41C46ABB7}" type="datetimeFigureOut">
              <a:rPr lang="pt-PT" smtClean="0"/>
              <a:pPr/>
              <a:t>03-02-2011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1CCE-3625-4683-95C2-FA69480B622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CFA6-071E-4CB0-8EF1-D7E41C46ABB7}" type="datetimeFigureOut">
              <a:rPr lang="pt-PT" smtClean="0"/>
              <a:pPr/>
              <a:t>03-02-2011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1CCE-3625-4683-95C2-FA69480B622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CFA6-071E-4CB0-8EF1-D7E41C46ABB7}" type="datetimeFigureOut">
              <a:rPr lang="pt-PT" smtClean="0"/>
              <a:pPr/>
              <a:t>03-02-2011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1CCE-3625-4683-95C2-FA69480B622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CFA6-071E-4CB0-8EF1-D7E41C46ABB7}" type="datetimeFigureOut">
              <a:rPr lang="pt-PT" smtClean="0"/>
              <a:pPr/>
              <a:t>03-02-2011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1CCE-3625-4683-95C2-FA69480B622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CFA6-071E-4CB0-8EF1-D7E41C46ABB7}" type="datetimeFigureOut">
              <a:rPr lang="pt-PT" smtClean="0"/>
              <a:pPr/>
              <a:t>03-02-2011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1CCE-3625-4683-95C2-FA69480B622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CFA6-071E-4CB0-8EF1-D7E41C46ABB7}" type="datetimeFigureOut">
              <a:rPr lang="pt-PT" smtClean="0"/>
              <a:pPr/>
              <a:t>03-02-2011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1CCE-3625-4683-95C2-FA69480B622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CFA6-071E-4CB0-8EF1-D7E41C46ABB7}" type="datetimeFigureOut">
              <a:rPr lang="pt-PT" smtClean="0"/>
              <a:pPr/>
              <a:t>03-02-2011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1CCE-3625-4683-95C2-FA69480B622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CFA6-071E-4CB0-8EF1-D7E41C46ABB7}" type="datetimeFigureOut">
              <a:rPr lang="pt-PT" smtClean="0"/>
              <a:pPr/>
              <a:t>03-02-2011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1CCE-3625-4683-95C2-FA69480B622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CFA6-071E-4CB0-8EF1-D7E41C46ABB7}" type="datetimeFigureOut">
              <a:rPr lang="pt-PT" smtClean="0"/>
              <a:pPr/>
              <a:t>03-02-2011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1CCE-3625-4683-95C2-FA69480B622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CFA6-071E-4CB0-8EF1-D7E41C46ABB7}" type="datetimeFigureOut">
              <a:rPr lang="pt-PT" smtClean="0"/>
              <a:pPr/>
              <a:t>03-02-2011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1CCE-3625-4683-95C2-FA69480B622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CFA6-071E-4CB0-8EF1-D7E41C46ABB7}" type="datetimeFigureOut">
              <a:rPr lang="pt-PT" smtClean="0"/>
              <a:pPr/>
              <a:t>03-02-2011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1CCE-3625-4683-95C2-FA69480B622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CFA6-071E-4CB0-8EF1-D7E41C46ABB7}" type="datetimeFigureOut">
              <a:rPr lang="pt-PT" smtClean="0"/>
              <a:pPr/>
              <a:t>03-02-2011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1CCE-3625-4683-95C2-FA69480B622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hyperlink" Target="mailto:ecoescolas@abae.p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igadaverde@abae.pt" TargetMode="External"/><Relationship Id="rId5" Type="http://schemas.openxmlformats.org/officeDocument/2006/relationships/hyperlink" Target="http://www.abae.pt/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6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1482"/>
            <a:ext cx="3168352" cy="685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3312368" cy="701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580112" y="2780928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E OUTROS PROJECTOS PARA AS Eco-Escolas</a:t>
            </a:r>
          </a:p>
          <a:p>
            <a:endParaRPr lang="pt-PT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08104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Margarida </a:t>
            </a:r>
            <a:r>
              <a:rPr lang="pt-PT" dirty="0" smtClean="0"/>
              <a:t>Gomes - </a:t>
            </a:r>
            <a:r>
              <a:rPr lang="pt-PT" dirty="0" smtClean="0"/>
              <a:t>ABAE</a:t>
            </a:r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7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755576" y="2204864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-estimular o interesse e a criatividade na busca soluções mais sustentáveis através da participação activa dos jovens;</a:t>
            </a:r>
          </a:p>
          <a:p>
            <a:endParaRPr lang="pt-PT" sz="2000" dirty="0" smtClean="0"/>
          </a:p>
          <a:p>
            <a:r>
              <a:rPr lang="pt-PT" sz="2000" dirty="0" smtClean="0"/>
              <a:t>-favorecer o aparecimento de projectos de intervenção local;</a:t>
            </a:r>
          </a:p>
          <a:p>
            <a:endParaRPr lang="pt-PT" sz="2000" dirty="0" smtClean="0"/>
          </a:p>
          <a:p>
            <a:pPr>
              <a:buFontTx/>
              <a:buChar char="-"/>
            </a:pPr>
            <a:r>
              <a:rPr lang="pt-PT" sz="2000" dirty="0" smtClean="0"/>
              <a:t>potencializar os princípios de responsabilidade social dos indivíduos e organizações.</a:t>
            </a:r>
          </a:p>
          <a:p>
            <a:endParaRPr lang="pt-PT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20072" y="1196752"/>
            <a:ext cx="3456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PT" sz="2000" dirty="0" smtClean="0"/>
              <a:t>assinalar o Ano Internacional das Florestas .</a:t>
            </a:r>
          </a:p>
          <a:p>
            <a:pPr>
              <a:buFontTx/>
              <a:buChar char="-"/>
            </a:pPr>
            <a:endParaRPr lang="pt-PT" sz="2000" dirty="0" smtClean="0"/>
          </a:p>
          <a:p>
            <a:r>
              <a:rPr lang="pt-PT" sz="2000" dirty="0" smtClean="0"/>
              <a:t>-reforçar a importância de uma gestão participada dos espaços florestais, -apoio/incentivo ao surgimento de acções de intervenção  promovidas a partir das escolas.</a:t>
            </a:r>
          </a:p>
          <a:p>
            <a:endParaRPr lang="pt-PT" sz="2000" dirty="0" smtClean="0"/>
          </a:p>
          <a:p>
            <a:r>
              <a:rPr lang="pt-PT" sz="2000" dirty="0" smtClean="0"/>
              <a:t>- de apoiar técnica e financeiramente alguns dos projectos propostos pelas Eco-Escolas e Jovens Repórteres para o Ambiente.</a:t>
            </a:r>
          </a:p>
          <a:p>
            <a:endParaRPr lang="pt-PT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836712"/>
            <a:ext cx="2333866" cy="11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7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a 2"/>
          <p:cNvGraphicFramePr/>
          <p:nvPr/>
        </p:nvGraphicFramePr>
        <p:xfrm>
          <a:off x="5004048" y="260648"/>
          <a:ext cx="374441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39552" y="2060848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EXEMPLOS</a:t>
            </a:r>
          </a:p>
          <a:p>
            <a:endParaRPr lang="pt-PT" sz="2400" dirty="0"/>
          </a:p>
          <a:p>
            <a:endParaRPr lang="pt-PT" sz="2400" dirty="0" smtClean="0"/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da adopção de espaços florestais,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interpretação da floresta,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 intervenção,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reabilitação ,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sensibilização, </a:t>
            </a:r>
            <a:r>
              <a:rPr lang="pt-PT" sz="2400" dirty="0" err="1" smtClean="0"/>
              <a:t>etc</a:t>
            </a:r>
            <a:endParaRPr lang="pt-PT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836712"/>
            <a:ext cx="2333866" cy="11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7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55576" y="2060848"/>
            <a:ext cx="33488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Definição do projecto</a:t>
            </a:r>
          </a:p>
          <a:p>
            <a:endParaRPr lang="pt-PT" dirty="0" smtClean="0"/>
          </a:p>
          <a:p>
            <a:r>
              <a:rPr lang="pt-PT" dirty="0" smtClean="0"/>
              <a:t>Cada escola poderá formar </a:t>
            </a:r>
            <a:r>
              <a:rPr lang="pt-PT" b="1" dirty="0" smtClean="0"/>
              <a:t>tantas Brigadas Verdes quantas entender</a:t>
            </a:r>
            <a:r>
              <a:rPr lang="pt-PT" dirty="0" smtClean="0"/>
              <a:t>, mas apenas poderá concorrer com uma proposta/projecto.</a:t>
            </a:r>
          </a:p>
          <a:p>
            <a:endParaRPr lang="pt-PT" dirty="0" smtClean="0"/>
          </a:p>
          <a:p>
            <a:r>
              <a:rPr lang="pt-PT" dirty="0" smtClean="0"/>
              <a:t>A elaboração do projecto deverá resultar de </a:t>
            </a:r>
            <a:r>
              <a:rPr lang="pt-PT" b="1" dirty="0" smtClean="0"/>
              <a:t>trabalho em grupo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8" name="Rectângulo arredondado 7"/>
          <p:cNvSpPr/>
          <p:nvPr/>
        </p:nvSpPr>
        <p:spPr>
          <a:xfrm>
            <a:off x="5076056" y="620688"/>
            <a:ext cx="3600400" cy="3312368"/>
          </a:xfrm>
          <a:prstGeom prst="roundRect">
            <a:avLst/>
          </a:prstGeom>
          <a:solidFill>
            <a:srgbClr val="BFEA7A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5076056" y="692696"/>
            <a:ext cx="367240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 smtClean="0"/>
          </a:p>
          <a:p>
            <a:r>
              <a:rPr lang="pt-PT" b="1" dirty="0" smtClean="0"/>
              <a:t>Apresentação da ideia/projecto:</a:t>
            </a:r>
          </a:p>
          <a:p>
            <a:pPr marL="228600" indent="-228600">
              <a:buAutoNum type="arabicPeriod"/>
            </a:pPr>
            <a:r>
              <a:rPr lang="pt-PT" sz="1400" dirty="0" smtClean="0"/>
              <a:t>título; 02. objectivos; 03. descrição do projecto; 04. envolvimento dos alunos; 05. acções/actividades; 06. recursos; 07. parcerias; 08. calendarização; 09. fase em que se encontra (em projecto, já iniciado, em implementação...); 10. Custos previstos; 11. formas de financiamento previstas; 12. formas de avaliação previstas.  </a:t>
            </a:r>
          </a:p>
          <a:p>
            <a:pPr marL="342900" indent="-342900"/>
            <a:r>
              <a:rPr lang="pt-PT" sz="1600" b="1" dirty="0" smtClean="0"/>
              <a:t>2. Anexos visuais 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200" dirty="0" smtClean="0"/>
              <a:t>desenho / ilustração / fotografia / esquema/ planos /… </a:t>
            </a:r>
          </a:p>
          <a:p>
            <a:endParaRPr lang="pt-PT" sz="1200" dirty="0" smtClean="0"/>
          </a:p>
        </p:txBody>
      </p:sp>
      <p:sp>
        <p:nvSpPr>
          <p:cNvPr id="11" name="Rectângulo arredondado 10"/>
          <p:cNvSpPr/>
          <p:nvPr/>
        </p:nvSpPr>
        <p:spPr>
          <a:xfrm>
            <a:off x="5076056" y="4149080"/>
            <a:ext cx="3600400" cy="2016224"/>
          </a:xfrm>
          <a:prstGeom prst="roundRect">
            <a:avLst/>
          </a:prstGeom>
          <a:solidFill>
            <a:srgbClr val="BFEA7A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5220072" y="4221088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Projectos premiados:</a:t>
            </a:r>
          </a:p>
          <a:p>
            <a:r>
              <a:rPr lang="pt-PT" dirty="0" smtClean="0"/>
              <a:t>Realização de uma </a:t>
            </a:r>
            <a:r>
              <a:rPr lang="pt-PT" b="1" dirty="0" smtClean="0"/>
              <a:t>Breve Reportagem </a:t>
            </a:r>
            <a:r>
              <a:rPr lang="pt-PT" dirty="0" smtClean="0"/>
              <a:t>(um artigo, </a:t>
            </a:r>
            <a:r>
              <a:rPr lang="pt-PT" dirty="0" err="1" smtClean="0"/>
              <a:t>fotoreportagem</a:t>
            </a:r>
            <a:r>
              <a:rPr lang="pt-PT" dirty="0" smtClean="0"/>
              <a:t> e/ou </a:t>
            </a:r>
            <a:r>
              <a:rPr lang="pt-PT" dirty="0" err="1" smtClean="0"/>
              <a:t>videoreportagem</a:t>
            </a:r>
            <a:r>
              <a:rPr lang="pt-PT" dirty="0" smtClean="0"/>
              <a:t>) a integrar no relatório final</a:t>
            </a:r>
          </a:p>
          <a:p>
            <a:endParaRPr lang="pt-PT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836712"/>
            <a:ext cx="2333866" cy="11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7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2260612" cy="283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140968"/>
            <a:ext cx="2219116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27584" y="2132856"/>
            <a:ext cx="31683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Concurso</a:t>
            </a:r>
          </a:p>
          <a:p>
            <a:endParaRPr lang="pt-PT" dirty="0"/>
          </a:p>
          <a:p>
            <a:r>
              <a:rPr lang="pt-PT" b="1" dirty="0" smtClean="0"/>
              <a:t>Formato: </a:t>
            </a:r>
            <a:r>
              <a:rPr lang="pt-PT" dirty="0" smtClean="0"/>
              <a:t>concurso de ideias</a:t>
            </a:r>
          </a:p>
          <a:p>
            <a:r>
              <a:rPr lang="pt-PT" b="1" dirty="0" smtClean="0"/>
              <a:t>Escalão 1 - </a:t>
            </a:r>
            <a:r>
              <a:rPr lang="pt-PT" dirty="0" smtClean="0"/>
              <a:t>pré + 1º ciclo</a:t>
            </a:r>
          </a:p>
          <a:p>
            <a:r>
              <a:rPr lang="pt-PT" b="1" dirty="0" smtClean="0"/>
              <a:t>Escalão 2 - </a:t>
            </a:r>
            <a:r>
              <a:rPr lang="pt-PT" dirty="0" smtClean="0"/>
              <a:t>2/3ºciclo, </a:t>
            </a:r>
          </a:p>
          <a:p>
            <a:r>
              <a:rPr lang="pt-PT" dirty="0" smtClean="0"/>
              <a:t>Secundário / profissional /outro </a:t>
            </a:r>
            <a:r>
              <a:rPr lang="pt-PT" b="1" dirty="0" smtClean="0"/>
              <a:t>Prémios</a:t>
            </a:r>
            <a:r>
              <a:rPr lang="pt-PT" dirty="0" smtClean="0"/>
              <a:t>: financeiro; acompanhamento técnico</a:t>
            </a:r>
          </a:p>
          <a:p>
            <a:endParaRPr lang="pt-PT" dirty="0" smtClean="0"/>
          </a:p>
          <a:p>
            <a:r>
              <a:rPr lang="pt-PT" b="1" dirty="0" smtClean="0"/>
              <a:t>Inscrição: </a:t>
            </a:r>
            <a:r>
              <a:rPr lang="pt-PT" dirty="0" smtClean="0"/>
              <a:t>on-line em </a:t>
            </a:r>
            <a:r>
              <a:rPr lang="pt-PT" dirty="0" err="1" smtClean="0">
                <a:hlinkClick r:id="rId5"/>
              </a:rPr>
              <a:t>www.abae.pt</a:t>
            </a:r>
            <a:r>
              <a:rPr lang="pt-PT" dirty="0" smtClean="0"/>
              <a:t>  entre </a:t>
            </a:r>
            <a:r>
              <a:rPr lang="pt-PT" b="1" dirty="0" smtClean="0"/>
              <a:t>8 de Fevereiro e 15 de Março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5652120" y="510367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E-mails de contacto: </a:t>
            </a:r>
            <a:r>
              <a:rPr lang="pt-PT" dirty="0" err="1" smtClean="0">
                <a:hlinkClick r:id="rId6"/>
              </a:rPr>
              <a:t>brigadaverde@abae.pt</a:t>
            </a:r>
            <a:r>
              <a:rPr lang="pt-PT" dirty="0" smtClean="0"/>
              <a:t> ou </a:t>
            </a:r>
            <a:r>
              <a:rPr lang="pt-PT" dirty="0" err="1" smtClean="0">
                <a:hlinkClick r:id="rId7"/>
              </a:rPr>
              <a:t>ecoescolas@abae.pt</a:t>
            </a:r>
            <a:endParaRPr lang="pt-PT" dirty="0" smtClean="0"/>
          </a:p>
          <a:p>
            <a:r>
              <a:rPr lang="pt-PT" b="1" dirty="0" err="1" smtClean="0"/>
              <a:t>Facebook</a:t>
            </a:r>
            <a:r>
              <a:rPr lang="pt-PT" b="1" dirty="0" smtClean="0"/>
              <a:t>: </a:t>
            </a:r>
            <a:r>
              <a:rPr lang="pt-PT" dirty="0" smtClean="0"/>
              <a:t>Brigada Verde na Floresta</a:t>
            </a:r>
          </a:p>
          <a:p>
            <a:endParaRPr lang="pt-P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836712"/>
            <a:ext cx="2333866" cy="11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t1.gstatic.com/images?q=tbn:ANd9GcQBaVEw8A7TKnWljm5WEnDoQyP0a7plBzEbQVyg6QTYv_GgOWX2k7LpSBFeJ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6093296"/>
            <a:ext cx="360040" cy="360040"/>
          </a:xfrm>
          <a:prstGeom prst="rect">
            <a:avLst/>
          </a:prstGeom>
          <a:noFill/>
        </p:spPr>
      </p:pic>
      <p:pic>
        <p:nvPicPr>
          <p:cNvPr id="2052" name="Picture 4" descr="http://formaterapia.no.sapo.pt/emai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5301208"/>
            <a:ext cx="864096" cy="778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331</Words>
  <Application>Microsoft Office PowerPoint</Application>
  <PresentationFormat>Apresentação no Ecrã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Tema do Office</vt:lpstr>
      <vt:lpstr>Diapositivo 1</vt:lpstr>
      <vt:lpstr>Diapositivo 2</vt:lpstr>
      <vt:lpstr>Diapositivo 3</vt:lpstr>
      <vt:lpstr>Diapositivo 4</vt:lpstr>
      <vt:lpstr>Diapositivo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Utilizador</cp:lastModifiedBy>
  <cp:revision>2</cp:revision>
  <dcterms:created xsi:type="dcterms:W3CDTF">2011-02-03T01:43:59Z</dcterms:created>
  <dcterms:modified xsi:type="dcterms:W3CDTF">2011-02-03T03:17:32Z</dcterms:modified>
</cp:coreProperties>
</file>