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337" r:id="rId3"/>
    <p:sldId id="316" r:id="rId4"/>
    <p:sldId id="336" r:id="rId5"/>
    <p:sldId id="317" r:id="rId6"/>
    <p:sldId id="282" r:id="rId7"/>
    <p:sldId id="272" r:id="rId8"/>
    <p:sldId id="283" r:id="rId9"/>
    <p:sldId id="273" r:id="rId10"/>
    <p:sldId id="284" r:id="rId11"/>
    <p:sldId id="274" r:id="rId12"/>
    <p:sldId id="285" r:id="rId13"/>
    <p:sldId id="275" r:id="rId14"/>
    <p:sldId id="300" r:id="rId15"/>
    <p:sldId id="276" r:id="rId16"/>
    <p:sldId id="277" r:id="rId17"/>
    <p:sldId id="290" r:id="rId18"/>
    <p:sldId id="278" r:id="rId19"/>
    <p:sldId id="291" r:id="rId20"/>
    <p:sldId id="279" r:id="rId21"/>
    <p:sldId id="333" r:id="rId22"/>
    <p:sldId id="280" r:id="rId23"/>
    <p:sldId id="294" r:id="rId24"/>
    <p:sldId id="281" r:id="rId25"/>
    <p:sldId id="332" r:id="rId26"/>
    <p:sldId id="322" r:id="rId27"/>
    <p:sldId id="324" r:id="rId28"/>
    <p:sldId id="334" r:id="rId29"/>
    <p:sldId id="335" r:id="rId30"/>
    <p:sldId id="298" r:id="rId31"/>
    <p:sldId id="330" r:id="rId32"/>
    <p:sldId id="331" r:id="rId33"/>
    <p:sldId id="329" r:id="rId34"/>
    <p:sldId id="328" r:id="rId35"/>
    <p:sldId id="327" r:id="rId36"/>
    <p:sldId id="314" r:id="rId3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ilizador\Os%20meus%20documentos\2.Eco-Escolas\2011_12\Semin&#225;rio\Visitas\Resultados%20Finais%20Fev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Amostra!$C$1</c:f>
              <c:strCache>
                <c:ptCount val="1"/>
                <c:pt idx="0">
                  <c:v>Percentagem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Amostra!$A$2:$A$8</c:f>
              <c:strCache>
                <c:ptCount val="7"/>
                <c:pt idx="0">
                  <c:v>DRAMB Madeira</c:v>
                </c:pt>
                <c:pt idx="1">
                  <c:v>DRE Alentejo</c:v>
                </c:pt>
                <c:pt idx="2">
                  <c:v>DRE Algarve</c:v>
                </c:pt>
                <c:pt idx="3">
                  <c:v>DRE Centro</c:v>
                </c:pt>
                <c:pt idx="4">
                  <c:v>DRE LVT</c:v>
                </c:pt>
                <c:pt idx="5">
                  <c:v>DRE Norte</c:v>
                </c:pt>
                <c:pt idx="6">
                  <c:v>SRAM Açores </c:v>
                </c:pt>
              </c:strCache>
            </c:strRef>
          </c:cat>
          <c:val>
            <c:numRef>
              <c:f>Amostra!$C$2:$C$8</c:f>
              <c:numCache>
                <c:formatCode>0.00%</c:formatCode>
                <c:ptCount val="7"/>
                <c:pt idx="0">
                  <c:v>0.1415929203539823</c:v>
                </c:pt>
                <c:pt idx="1">
                  <c:v>4.4247787610619482E-2</c:v>
                </c:pt>
                <c:pt idx="2">
                  <c:v>2.2123893805309748E-2</c:v>
                </c:pt>
                <c:pt idx="3">
                  <c:v>0.19026548672566382</c:v>
                </c:pt>
                <c:pt idx="4">
                  <c:v>0.30530973451327431</c:v>
                </c:pt>
                <c:pt idx="5">
                  <c:v>0.11946902654867263</c:v>
                </c:pt>
                <c:pt idx="6">
                  <c:v>0.17699115044247801</c:v>
                </c:pt>
              </c:numCache>
            </c:numRef>
          </c:val>
        </c:ser>
        <c:axId val="46641920"/>
        <c:axId val="46643456"/>
      </c:barChart>
      <c:catAx>
        <c:axId val="46641920"/>
        <c:scaling>
          <c:orientation val="minMax"/>
        </c:scaling>
        <c:axPos val="b"/>
        <c:tickLblPos val="nextTo"/>
        <c:crossAx val="46643456"/>
        <c:crosses val="autoZero"/>
        <c:auto val="1"/>
        <c:lblAlgn val="ctr"/>
        <c:lblOffset val="100"/>
      </c:catAx>
      <c:valAx>
        <c:axId val="46643456"/>
        <c:scaling>
          <c:orientation val="minMax"/>
          <c:max val="0.35000000000000026"/>
        </c:scaling>
        <c:axPos val="l"/>
        <c:majorGridlines/>
        <c:numFmt formatCode="0.00%" sourceLinked="1"/>
        <c:tickLblPos val="nextTo"/>
        <c:crossAx val="46641920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grafs'!$Y$1:$AB$1</c:f>
              <c:strCache>
                <c:ptCount val="4"/>
                <c:pt idx="0">
                  <c:v>9.1 - Limpeza estado conservação</c:v>
                </c:pt>
                <c:pt idx="1">
                  <c:v>9.2 - Resíduos triagem</c:v>
                </c:pt>
                <c:pt idx="2">
                  <c:v>9.3 Energia medidas</c:v>
                </c:pt>
                <c:pt idx="3">
                  <c:v>9.4 - Água medidas</c:v>
                </c:pt>
              </c:strCache>
            </c:strRef>
          </c:cat>
          <c:val>
            <c:numRef>
              <c:f>'Dados médias e grafs'!$Y$2:$AB$2</c:f>
              <c:numCache>
                <c:formatCode>0.00</c:formatCode>
                <c:ptCount val="4"/>
                <c:pt idx="0">
                  <c:v>8.3318584070796469</c:v>
                </c:pt>
                <c:pt idx="1">
                  <c:v>8.1991150442477885</c:v>
                </c:pt>
                <c:pt idx="2">
                  <c:v>7.3849557522123872</c:v>
                </c:pt>
                <c:pt idx="3">
                  <c:v>6.4026548672566355</c:v>
                </c:pt>
              </c:numCache>
            </c:numRef>
          </c:val>
        </c:ser>
        <c:axId val="95598848"/>
        <c:axId val="95608832"/>
      </c:barChart>
      <c:catAx>
        <c:axId val="95598848"/>
        <c:scaling>
          <c:orientation val="minMax"/>
        </c:scaling>
        <c:axPos val="b"/>
        <c:tickLblPos val="nextTo"/>
        <c:crossAx val="95608832"/>
        <c:crosses val="autoZero"/>
        <c:auto val="1"/>
        <c:lblAlgn val="ctr"/>
        <c:lblOffset val="100"/>
      </c:catAx>
      <c:valAx>
        <c:axId val="95608832"/>
        <c:scaling>
          <c:orientation val="minMax"/>
        </c:scaling>
        <c:axPos val="l"/>
        <c:majorGridlines/>
        <c:numFmt formatCode="0.00" sourceLinked="1"/>
        <c:tickLblPos val="nextTo"/>
        <c:crossAx val="95598848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'Dados médias e grafs'!$AD$1</c:f>
              <c:strCache>
                <c:ptCount val="1"/>
                <c:pt idx="0">
                  <c:v>10.1 - Acções projectos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val>
            <c:numRef>
              <c:f>'Dados médias e grafs'!$AD$2</c:f>
              <c:numCache>
                <c:formatCode>0.00</c:formatCode>
                <c:ptCount val="1"/>
                <c:pt idx="0">
                  <c:v>8.2035398230088532</c:v>
                </c:pt>
              </c:numCache>
            </c:numRef>
          </c:val>
        </c:ser>
        <c:axId val="95616384"/>
        <c:axId val="95904896"/>
      </c:barChart>
      <c:catAx>
        <c:axId val="95616384"/>
        <c:scaling>
          <c:orientation val="minMax"/>
        </c:scaling>
        <c:axPos val="b"/>
        <c:tickLblPos val="nextTo"/>
        <c:crossAx val="95904896"/>
        <c:crosses val="autoZero"/>
        <c:auto val="1"/>
        <c:lblAlgn val="ctr"/>
        <c:lblOffset val="100"/>
      </c:catAx>
      <c:valAx>
        <c:axId val="95904896"/>
        <c:scaling>
          <c:orientation val="minMax"/>
        </c:scaling>
        <c:axPos val="l"/>
        <c:majorGridlines/>
        <c:numFmt formatCode="0.00" sourceLinked="1"/>
        <c:tickLblPos val="nextTo"/>
        <c:crossAx val="9561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12642169728809"/>
          <c:y val="0.37017825896762924"/>
          <c:w val="0.30865135608048994"/>
          <c:h val="0.35686533974919815"/>
        </c:manualLayout>
      </c:layout>
    </c:legend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grafs'!$AF$1:$AG$1</c:f>
              <c:strCache>
                <c:ptCount val="2"/>
                <c:pt idx="0">
                  <c:v>11.1 - Programa assumido</c:v>
                </c:pt>
                <c:pt idx="1">
                  <c:v>11.2 - Medidas gestão sustentável</c:v>
                </c:pt>
              </c:strCache>
            </c:strRef>
          </c:cat>
          <c:val>
            <c:numRef>
              <c:f>'Dados médias e grafs'!$AF$2:$AG$2</c:f>
              <c:numCache>
                <c:formatCode>0.00</c:formatCode>
                <c:ptCount val="2"/>
                <c:pt idx="0">
                  <c:v>7.053097345132743</c:v>
                </c:pt>
                <c:pt idx="1">
                  <c:v>7.2422680412371134</c:v>
                </c:pt>
              </c:numCache>
            </c:numRef>
          </c:val>
        </c:ser>
        <c:axId val="95925376"/>
        <c:axId val="95926912"/>
      </c:barChart>
      <c:catAx>
        <c:axId val="95925376"/>
        <c:scaling>
          <c:orientation val="minMax"/>
        </c:scaling>
        <c:axPos val="b"/>
        <c:tickLblPos val="nextTo"/>
        <c:crossAx val="95926912"/>
        <c:crosses val="autoZero"/>
        <c:auto val="1"/>
        <c:lblAlgn val="ctr"/>
        <c:lblOffset val="100"/>
      </c:catAx>
      <c:valAx>
        <c:axId val="95926912"/>
        <c:scaling>
          <c:orientation val="minMax"/>
        </c:scaling>
        <c:axPos val="l"/>
        <c:majorGridlines/>
        <c:numFmt formatCode="0.00" sourceLinked="1"/>
        <c:tickLblPos val="nextTo"/>
        <c:crossAx val="95925376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grafs'!$AI$1:$AJ$1</c:f>
              <c:strCache>
                <c:ptCount val="2"/>
                <c:pt idx="0">
                  <c:v>12.1 - Alunos conhecem</c:v>
                </c:pt>
                <c:pt idx="1">
                  <c:v>12.2 - Alunos participam</c:v>
                </c:pt>
              </c:strCache>
            </c:strRef>
          </c:cat>
          <c:val>
            <c:numRef>
              <c:f>'Dados médias e grafs'!$AI$2:$AJ$2</c:f>
              <c:numCache>
                <c:formatCode>0.00</c:formatCode>
                <c:ptCount val="2"/>
                <c:pt idx="0">
                  <c:v>8.6088888888888881</c:v>
                </c:pt>
                <c:pt idx="1">
                  <c:v>8.6592920353982343</c:v>
                </c:pt>
              </c:numCache>
            </c:numRef>
          </c:val>
        </c:ser>
        <c:axId val="95959296"/>
        <c:axId val="95973376"/>
      </c:barChart>
      <c:catAx>
        <c:axId val="95959296"/>
        <c:scaling>
          <c:orientation val="minMax"/>
        </c:scaling>
        <c:axPos val="b"/>
        <c:tickLblPos val="nextTo"/>
        <c:crossAx val="95973376"/>
        <c:crosses val="autoZero"/>
        <c:auto val="1"/>
        <c:lblAlgn val="ctr"/>
        <c:lblOffset val="100"/>
      </c:catAx>
      <c:valAx>
        <c:axId val="95973376"/>
        <c:scaling>
          <c:orientation val="minMax"/>
        </c:scaling>
        <c:axPos val="l"/>
        <c:majorGridlines/>
        <c:numFmt formatCode="0.00" sourceLinked="1"/>
        <c:tickLblPos val="nextTo"/>
        <c:crossAx val="95959296"/>
        <c:crosses val="autoZero"/>
        <c:crossBetween val="between"/>
        <c:majorUnit val="2.0000000000000011E-2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dPt>
            <c:idx val="7"/>
            <c:spPr>
              <a:solidFill>
                <a:schemeClr val="accent1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Global!$A$1:$A$13</c:f>
              <c:strCache>
                <c:ptCount val="13"/>
                <c:pt idx="0">
                  <c:v>4 - Monitorização avaliação</c:v>
                </c:pt>
                <c:pt idx="1">
                  <c:v>1 - Conselho Eco-Escolas</c:v>
                </c:pt>
                <c:pt idx="2">
                  <c:v>8 - Espaço exterior</c:v>
                </c:pt>
                <c:pt idx="3">
                  <c:v>11 - Gestão escola</c:v>
                </c:pt>
                <c:pt idx="4">
                  <c:v>6 - Eco-código</c:v>
                </c:pt>
                <c:pt idx="5">
                  <c:v>2 - Auditoria ambiental</c:v>
                </c:pt>
                <c:pt idx="6">
                  <c:v>9 - Espaço interior</c:v>
                </c:pt>
                <c:pt idx="7">
                  <c:v>Classificação Global</c:v>
                </c:pt>
                <c:pt idx="8">
                  <c:v>3 - Plano acção currículo</c:v>
                </c:pt>
                <c:pt idx="9">
                  <c:v>5 - Comunicação divulgação</c:v>
                </c:pt>
                <c:pt idx="10">
                  <c:v>10 - Intervenção comunidade</c:v>
                </c:pt>
                <c:pt idx="11">
                  <c:v>7 - Bandeira verde</c:v>
                </c:pt>
                <c:pt idx="12">
                  <c:v>12 - Envolvimento alunos</c:v>
                </c:pt>
              </c:strCache>
            </c:strRef>
          </c:cat>
          <c:val>
            <c:numRef>
              <c:f>Global!$B$1:$B$13</c:f>
              <c:numCache>
                <c:formatCode>0.00%</c:formatCode>
                <c:ptCount val="13"/>
                <c:pt idx="0">
                  <c:v>0.66836283185840761</c:v>
                </c:pt>
                <c:pt idx="1">
                  <c:v>0.68584070796460195</c:v>
                </c:pt>
                <c:pt idx="2">
                  <c:v>0.6922566371681419</c:v>
                </c:pt>
                <c:pt idx="3">
                  <c:v>0.70818584070796409</c:v>
                </c:pt>
                <c:pt idx="4">
                  <c:v>0.72920353982300967</c:v>
                </c:pt>
                <c:pt idx="5">
                  <c:v>0.73384955752212366</c:v>
                </c:pt>
                <c:pt idx="6">
                  <c:v>0.75796460176991121</c:v>
                </c:pt>
                <c:pt idx="7">
                  <c:v>0.76122927281666231</c:v>
                </c:pt>
                <c:pt idx="8">
                  <c:v>0.79859882005899763</c:v>
                </c:pt>
                <c:pt idx="9">
                  <c:v>0.81216814159291939</c:v>
                </c:pt>
                <c:pt idx="10">
                  <c:v>0.82035398230088585</c:v>
                </c:pt>
                <c:pt idx="11">
                  <c:v>0.86017699115044288</c:v>
                </c:pt>
                <c:pt idx="12">
                  <c:v>0.86327433628318617</c:v>
                </c:pt>
              </c:numCache>
            </c:numRef>
          </c:val>
        </c:ser>
        <c:axId val="95998336"/>
        <c:axId val="95999872"/>
      </c:barChart>
      <c:catAx>
        <c:axId val="95998336"/>
        <c:scaling>
          <c:orientation val="minMax"/>
        </c:scaling>
        <c:axPos val="l"/>
        <c:tickLblPos val="nextTo"/>
        <c:crossAx val="95999872"/>
        <c:crosses val="autoZero"/>
        <c:auto val="1"/>
        <c:lblAlgn val="ctr"/>
        <c:lblOffset val="100"/>
      </c:catAx>
      <c:valAx>
        <c:axId val="95999872"/>
        <c:scaling>
          <c:orientation val="minMax"/>
        </c:scaling>
        <c:axPos val="b"/>
        <c:majorGridlines/>
        <c:numFmt formatCode="0%" sourceLinked="0"/>
        <c:tickLblPos val="nextTo"/>
        <c:crossAx val="95998336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'Por actividade'!$A$1:$A$25</c:f>
              <c:strCache>
                <c:ptCount val="25"/>
                <c:pt idx="0">
                  <c:v>1.2 - Participação alunos</c:v>
                </c:pt>
                <c:pt idx="1">
                  <c:v>4.1 - Medições instrumentos</c:v>
                </c:pt>
                <c:pt idx="2">
                  <c:v>9.4 - Água medidas</c:v>
                </c:pt>
                <c:pt idx="3">
                  <c:v>1.3 - Modo funcionamento</c:v>
                </c:pt>
                <c:pt idx="4">
                  <c:v>8.1 Gestão transportes</c:v>
                </c:pt>
                <c:pt idx="5">
                  <c:v>3.2 - Planificação</c:v>
                </c:pt>
                <c:pt idx="6">
                  <c:v>4.2 - Avaliação acções</c:v>
                </c:pt>
                <c:pt idx="7">
                  <c:v>11.1 - Programa assumido</c:v>
                </c:pt>
                <c:pt idx="8">
                  <c:v>8.2 Limpeza conservação</c:v>
                </c:pt>
                <c:pt idx="9">
                  <c:v>11.2 - Medidas gestão sustentável</c:v>
                </c:pt>
                <c:pt idx="10">
                  <c:v>6 - Eco-código desempenho</c:v>
                </c:pt>
                <c:pt idx="11">
                  <c:v>2.1 - Dinâmica realização</c:v>
                </c:pt>
                <c:pt idx="12">
                  <c:v>2.2 - Inquéritos alunos</c:v>
                </c:pt>
                <c:pt idx="13">
                  <c:v>9.3 Energia medidas</c:v>
                </c:pt>
                <c:pt idx="14">
                  <c:v>1.1 - Representação comunidade escolar</c:v>
                </c:pt>
                <c:pt idx="15">
                  <c:v>5.2 - Para comunidade</c:v>
                </c:pt>
                <c:pt idx="16">
                  <c:v>9.2 - Resíduos triagem</c:v>
                </c:pt>
                <c:pt idx="17">
                  <c:v>10.1 - Acções projectos</c:v>
                </c:pt>
                <c:pt idx="18">
                  <c:v>5.1 - Dentro escola</c:v>
                </c:pt>
                <c:pt idx="19">
                  <c:v>9.1 - Limpeza estado conservação</c:v>
                </c:pt>
                <c:pt idx="20">
                  <c:v>3.1 - Temas</c:v>
                </c:pt>
                <c:pt idx="21">
                  <c:v>7 - Bandeira verde desempenho</c:v>
                </c:pt>
                <c:pt idx="22">
                  <c:v>12.1 - Alunos conhecem</c:v>
                </c:pt>
                <c:pt idx="23">
                  <c:v>12.2 - Alunos participam</c:v>
                </c:pt>
                <c:pt idx="24">
                  <c:v>3.3 - Integração curricular</c:v>
                </c:pt>
              </c:strCache>
            </c:strRef>
          </c:cat>
          <c:val>
            <c:numRef>
              <c:f>'Por actividade'!$B$1:$B$25</c:f>
              <c:numCache>
                <c:formatCode>0.00</c:formatCode>
                <c:ptCount val="25"/>
                <c:pt idx="0">
                  <c:v>6.384615384615385</c:v>
                </c:pt>
                <c:pt idx="1">
                  <c:v>6.3893805309734493</c:v>
                </c:pt>
                <c:pt idx="2">
                  <c:v>6.4026548672566355</c:v>
                </c:pt>
                <c:pt idx="3">
                  <c:v>6.6977777777777758</c:v>
                </c:pt>
                <c:pt idx="4">
                  <c:v>6.7557603686635943</c:v>
                </c:pt>
                <c:pt idx="5">
                  <c:v>6.8584070796460157</c:v>
                </c:pt>
                <c:pt idx="6">
                  <c:v>6.9778761061946923</c:v>
                </c:pt>
                <c:pt idx="7">
                  <c:v>7.053097345132743</c:v>
                </c:pt>
                <c:pt idx="8">
                  <c:v>7.2017937219730976</c:v>
                </c:pt>
                <c:pt idx="9">
                  <c:v>7.2422680412371134</c:v>
                </c:pt>
                <c:pt idx="10">
                  <c:v>7.2920353982300865</c:v>
                </c:pt>
                <c:pt idx="11">
                  <c:v>7.2964601769911503</c:v>
                </c:pt>
                <c:pt idx="12">
                  <c:v>7.3805309734513278</c:v>
                </c:pt>
                <c:pt idx="13">
                  <c:v>7.3849557522123872</c:v>
                </c:pt>
                <c:pt idx="14">
                  <c:v>7.5560538116591927</c:v>
                </c:pt>
                <c:pt idx="15">
                  <c:v>7.9778761061946923</c:v>
                </c:pt>
                <c:pt idx="16">
                  <c:v>8.1991150442477885</c:v>
                </c:pt>
                <c:pt idx="17">
                  <c:v>8.2035398230088532</c:v>
                </c:pt>
                <c:pt idx="18">
                  <c:v>8.2654867256637221</c:v>
                </c:pt>
                <c:pt idx="19">
                  <c:v>8.3318584070796469</c:v>
                </c:pt>
                <c:pt idx="20">
                  <c:v>8.4070796460176993</c:v>
                </c:pt>
                <c:pt idx="21">
                  <c:v>8.601769911504423</c:v>
                </c:pt>
                <c:pt idx="22">
                  <c:v>8.6088888888888881</c:v>
                </c:pt>
                <c:pt idx="23">
                  <c:v>8.6592920353982343</c:v>
                </c:pt>
                <c:pt idx="24">
                  <c:v>8.6933333333333334</c:v>
                </c:pt>
              </c:numCache>
            </c:numRef>
          </c:val>
        </c:ser>
        <c:axId val="96052736"/>
        <c:axId val="96054272"/>
      </c:barChart>
      <c:catAx>
        <c:axId val="96052736"/>
        <c:scaling>
          <c:orientation val="minMax"/>
        </c:scaling>
        <c:axPos val="l"/>
        <c:tickLblPos val="nextTo"/>
        <c:crossAx val="96054272"/>
        <c:crosses val="autoZero"/>
        <c:auto val="1"/>
        <c:lblAlgn val="ctr"/>
        <c:lblOffset val="100"/>
      </c:catAx>
      <c:valAx>
        <c:axId val="96054272"/>
        <c:scaling>
          <c:orientation val="minMax"/>
        </c:scaling>
        <c:axPos val="b"/>
        <c:majorGridlines/>
        <c:numFmt formatCode="0.00" sourceLinked="1"/>
        <c:tickLblPos val="nextTo"/>
        <c:crossAx val="96052736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6905245413374845E-2"/>
          <c:y val="9.6688018892743283E-2"/>
          <c:w val="0.74167690769103189"/>
          <c:h val="0.87189202748257988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rgbClr val="6EA92D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CAE8AA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t-P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t-PT"/>
                </a:p>
              </c:txPr>
            </c:dLbl>
            <c:showVal val="1"/>
            <c:showLeaderLines val="1"/>
          </c:dLbls>
          <c:cat>
            <c:strRef>
              <c:f>Distribuição!$L$1:$L$8</c:f>
              <c:strCache>
                <c:ptCount val="8"/>
                <c:pt idx="0">
                  <c:v> Pontuação </c:v>
                </c:pt>
                <c:pt idx="1">
                  <c:v>91-100%</c:v>
                </c:pt>
                <c:pt idx="2">
                  <c:v>81-90%</c:v>
                </c:pt>
                <c:pt idx="3">
                  <c:v>71-80%</c:v>
                </c:pt>
                <c:pt idx="4">
                  <c:v>61-70%</c:v>
                </c:pt>
                <c:pt idx="5">
                  <c:v>51-60%</c:v>
                </c:pt>
                <c:pt idx="6">
                  <c:v>41-50%</c:v>
                </c:pt>
                <c:pt idx="7">
                  <c:v>25-40%</c:v>
                </c:pt>
              </c:strCache>
            </c:strRef>
          </c:cat>
          <c:val>
            <c:numRef>
              <c:f>Distribuição!$N$1:$N$8</c:f>
              <c:numCache>
                <c:formatCode>0.00%</c:formatCode>
                <c:ptCount val="8"/>
                <c:pt idx="0" formatCode="General">
                  <c:v>0</c:v>
                </c:pt>
                <c:pt idx="1">
                  <c:v>9.7345132743362844E-2</c:v>
                </c:pt>
                <c:pt idx="2">
                  <c:v>0.34513274336283217</c:v>
                </c:pt>
                <c:pt idx="3">
                  <c:v>0.23451327433628336</c:v>
                </c:pt>
                <c:pt idx="4">
                  <c:v>0.22123893805309741</c:v>
                </c:pt>
                <c:pt idx="5">
                  <c:v>7.0796460176991274E-2</c:v>
                </c:pt>
                <c:pt idx="6">
                  <c:v>1.7699115044247787E-2</c:v>
                </c:pt>
                <c:pt idx="7">
                  <c:v>1.3274336283185841E-2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Amostra!$C$1</c:f>
              <c:strCache>
                <c:ptCount val="1"/>
                <c:pt idx="0">
                  <c:v>Percentagem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Amostra!$A$2:$A$8</c:f>
              <c:strCache>
                <c:ptCount val="7"/>
                <c:pt idx="0">
                  <c:v>DRAMB Madeira</c:v>
                </c:pt>
                <c:pt idx="1">
                  <c:v>DRE Alentejo</c:v>
                </c:pt>
                <c:pt idx="2">
                  <c:v>DRE Algarve</c:v>
                </c:pt>
                <c:pt idx="3">
                  <c:v>DRE Centro</c:v>
                </c:pt>
                <c:pt idx="4">
                  <c:v>DRE LVT</c:v>
                </c:pt>
                <c:pt idx="5">
                  <c:v>DRE Norte</c:v>
                </c:pt>
                <c:pt idx="6">
                  <c:v>SRAM Açores </c:v>
                </c:pt>
              </c:strCache>
            </c:strRef>
          </c:cat>
          <c:val>
            <c:numRef>
              <c:f>Amostra!$C$2:$C$8</c:f>
              <c:numCache>
                <c:formatCode>0.00%</c:formatCode>
                <c:ptCount val="7"/>
                <c:pt idx="0">
                  <c:v>0.1415929203539823</c:v>
                </c:pt>
                <c:pt idx="1">
                  <c:v>4.4247787610619482E-2</c:v>
                </c:pt>
                <c:pt idx="2">
                  <c:v>2.2123893805309765E-2</c:v>
                </c:pt>
                <c:pt idx="3">
                  <c:v>0.19026548672566398</c:v>
                </c:pt>
                <c:pt idx="4">
                  <c:v>0.30530973451327431</c:v>
                </c:pt>
                <c:pt idx="5">
                  <c:v>0.11946902654867268</c:v>
                </c:pt>
                <c:pt idx="6">
                  <c:v>0.17699115044247829</c:v>
                </c:pt>
              </c:numCache>
            </c:numRef>
          </c:val>
        </c:ser>
        <c:axId val="175395584"/>
        <c:axId val="175440640"/>
      </c:barChart>
      <c:catAx>
        <c:axId val="175395584"/>
        <c:scaling>
          <c:orientation val="minMax"/>
        </c:scaling>
        <c:axPos val="b"/>
        <c:tickLblPos val="nextTo"/>
        <c:crossAx val="175440640"/>
        <c:crosses val="autoZero"/>
        <c:auto val="1"/>
        <c:lblAlgn val="ctr"/>
        <c:lblOffset val="100"/>
      </c:catAx>
      <c:valAx>
        <c:axId val="175440640"/>
        <c:scaling>
          <c:orientation val="minMax"/>
          <c:max val="0.35000000000000031"/>
        </c:scaling>
        <c:axPos val="l"/>
        <c:majorGridlines/>
        <c:numFmt formatCode="0.00%" sourceLinked="1"/>
        <c:tickLblPos val="nextTo"/>
        <c:crossAx val="175395584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grafs'!$A$1:$C$1</c:f>
              <c:strCache>
                <c:ptCount val="3"/>
                <c:pt idx="0">
                  <c:v>1.1 - Representação comunidade escolar</c:v>
                </c:pt>
                <c:pt idx="1">
                  <c:v>1.2 - Participação alunos</c:v>
                </c:pt>
                <c:pt idx="2">
                  <c:v>1.3 - Modo funcionamento</c:v>
                </c:pt>
              </c:strCache>
            </c:strRef>
          </c:cat>
          <c:val>
            <c:numRef>
              <c:f>'Dados médias e grafs'!$A$2:$C$2</c:f>
              <c:numCache>
                <c:formatCode>0.00</c:formatCode>
                <c:ptCount val="3"/>
                <c:pt idx="0">
                  <c:v>7.5560538116591927</c:v>
                </c:pt>
                <c:pt idx="1">
                  <c:v>6.384615384615385</c:v>
                </c:pt>
                <c:pt idx="2">
                  <c:v>6.6977777777777758</c:v>
                </c:pt>
              </c:numCache>
            </c:numRef>
          </c:val>
        </c:ser>
        <c:axId val="46672128"/>
        <c:axId val="46678016"/>
      </c:barChart>
      <c:catAx>
        <c:axId val="46672128"/>
        <c:scaling>
          <c:orientation val="minMax"/>
        </c:scaling>
        <c:axPos val="b"/>
        <c:tickLblPos val="nextTo"/>
        <c:crossAx val="46678016"/>
        <c:crosses val="autoZero"/>
        <c:auto val="1"/>
        <c:lblAlgn val="ctr"/>
        <c:lblOffset val="100"/>
      </c:catAx>
      <c:valAx>
        <c:axId val="46678016"/>
        <c:scaling>
          <c:orientation val="minMax"/>
        </c:scaling>
        <c:axPos val="l"/>
        <c:majorGridlines/>
        <c:numFmt formatCode="0.00" sourceLinked="1"/>
        <c:tickLblPos val="nextTo"/>
        <c:crossAx val="46672128"/>
        <c:crosses val="autoZero"/>
        <c:crossBetween val="between"/>
        <c:majorUnit val="0.5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grafs'!$E$1:$F$1</c:f>
              <c:strCache>
                <c:ptCount val="2"/>
                <c:pt idx="0">
                  <c:v>2.1 - Dinâmica realização</c:v>
                </c:pt>
                <c:pt idx="1">
                  <c:v>2.2 - Inquéritos alunos</c:v>
                </c:pt>
              </c:strCache>
            </c:strRef>
          </c:cat>
          <c:val>
            <c:numRef>
              <c:f>'Dados médias e grafs'!$E$2:$F$2</c:f>
              <c:numCache>
                <c:formatCode>0.00</c:formatCode>
                <c:ptCount val="2"/>
                <c:pt idx="0">
                  <c:v>7.2964601769911503</c:v>
                </c:pt>
                <c:pt idx="1">
                  <c:v>7.3805309734513278</c:v>
                </c:pt>
              </c:numCache>
            </c:numRef>
          </c:val>
        </c:ser>
        <c:axId val="46689280"/>
        <c:axId val="46703360"/>
      </c:barChart>
      <c:catAx>
        <c:axId val="46689280"/>
        <c:scaling>
          <c:orientation val="minMax"/>
        </c:scaling>
        <c:axPos val="b"/>
        <c:tickLblPos val="nextTo"/>
        <c:crossAx val="46703360"/>
        <c:crosses val="autoZero"/>
        <c:auto val="1"/>
        <c:lblAlgn val="ctr"/>
        <c:lblOffset val="100"/>
      </c:catAx>
      <c:valAx>
        <c:axId val="46703360"/>
        <c:scaling>
          <c:orientation val="minMax"/>
        </c:scaling>
        <c:axPos val="l"/>
        <c:majorGridlines/>
        <c:numFmt formatCode="0.00" sourceLinked="1"/>
        <c:tickLblPos val="nextTo"/>
        <c:crossAx val="46689280"/>
        <c:crosses val="autoZero"/>
        <c:crossBetween val="between"/>
        <c:majorUnit val="3.0000000000000002E-2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grafs'!$H$1:$J$1</c:f>
              <c:strCache>
                <c:ptCount val="3"/>
                <c:pt idx="0">
                  <c:v>3.1 - Temas</c:v>
                </c:pt>
                <c:pt idx="1">
                  <c:v>3.2 - Planificação</c:v>
                </c:pt>
                <c:pt idx="2">
                  <c:v>3.3 - Integração curricular</c:v>
                </c:pt>
              </c:strCache>
            </c:strRef>
          </c:cat>
          <c:val>
            <c:numRef>
              <c:f>'Dados médias e grafs'!$H$2:$J$2</c:f>
              <c:numCache>
                <c:formatCode>0.00</c:formatCode>
                <c:ptCount val="3"/>
                <c:pt idx="0">
                  <c:v>8.4070796460176993</c:v>
                </c:pt>
                <c:pt idx="1">
                  <c:v>6.8584070796460157</c:v>
                </c:pt>
                <c:pt idx="2">
                  <c:v>8.6933333333333334</c:v>
                </c:pt>
              </c:numCache>
            </c:numRef>
          </c:val>
        </c:ser>
        <c:axId val="89919872"/>
        <c:axId val="89921408"/>
      </c:barChart>
      <c:catAx>
        <c:axId val="89919872"/>
        <c:scaling>
          <c:orientation val="minMax"/>
        </c:scaling>
        <c:axPos val="b"/>
        <c:tickLblPos val="nextTo"/>
        <c:crossAx val="89921408"/>
        <c:crosses val="autoZero"/>
        <c:auto val="1"/>
        <c:lblAlgn val="ctr"/>
        <c:lblOffset val="100"/>
      </c:catAx>
      <c:valAx>
        <c:axId val="89921408"/>
        <c:scaling>
          <c:orientation val="minMax"/>
        </c:scaling>
        <c:axPos val="l"/>
        <c:majorGridlines/>
        <c:numFmt formatCode="0.00" sourceLinked="1"/>
        <c:tickLblPos val="nextTo"/>
        <c:crossAx val="89919872"/>
        <c:crosses val="autoZero"/>
        <c:crossBetween val="between"/>
        <c:majorUnit val="1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grafs'!$L$1:$M$1</c:f>
              <c:strCache>
                <c:ptCount val="2"/>
                <c:pt idx="0">
                  <c:v>4.1 - Medições instrumentos</c:v>
                </c:pt>
                <c:pt idx="1">
                  <c:v>4.2 - Avaliação acções</c:v>
                </c:pt>
              </c:strCache>
            </c:strRef>
          </c:cat>
          <c:val>
            <c:numRef>
              <c:f>'Dados médias e grafs'!$L$2:$M$2</c:f>
              <c:numCache>
                <c:formatCode>0.00</c:formatCode>
                <c:ptCount val="2"/>
                <c:pt idx="0">
                  <c:v>6.3893805309734493</c:v>
                </c:pt>
                <c:pt idx="1">
                  <c:v>6.9778761061946923</c:v>
                </c:pt>
              </c:numCache>
            </c:numRef>
          </c:val>
        </c:ser>
        <c:axId val="89945600"/>
        <c:axId val="89947136"/>
      </c:barChart>
      <c:catAx>
        <c:axId val="89945600"/>
        <c:scaling>
          <c:orientation val="minMax"/>
        </c:scaling>
        <c:axPos val="b"/>
        <c:tickLblPos val="nextTo"/>
        <c:crossAx val="89947136"/>
        <c:crosses val="autoZero"/>
        <c:auto val="1"/>
        <c:lblAlgn val="ctr"/>
        <c:lblOffset val="100"/>
      </c:catAx>
      <c:valAx>
        <c:axId val="89947136"/>
        <c:scaling>
          <c:orientation val="minMax"/>
        </c:scaling>
        <c:axPos val="l"/>
        <c:majorGridlines/>
        <c:numFmt formatCode="0.00" sourceLinked="1"/>
        <c:tickLblPos val="nextTo"/>
        <c:crossAx val="89945600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grafs'!$O$1:$P$1</c:f>
              <c:strCache>
                <c:ptCount val="2"/>
                <c:pt idx="0">
                  <c:v>5.1 - Dentro escola</c:v>
                </c:pt>
                <c:pt idx="1">
                  <c:v>5.2 - Para comunidade</c:v>
                </c:pt>
              </c:strCache>
            </c:strRef>
          </c:cat>
          <c:val>
            <c:numRef>
              <c:f>'Dados médias e grafs'!$O$2:$P$2</c:f>
              <c:numCache>
                <c:formatCode>0.00</c:formatCode>
                <c:ptCount val="2"/>
                <c:pt idx="0">
                  <c:v>8.2654867256637221</c:v>
                </c:pt>
                <c:pt idx="1">
                  <c:v>7.9778761061946923</c:v>
                </c:pt>
              </c:numCache>
            </c:numRef>
          </c:val>
        </c:ser>
        <c:axId val="89979520"/>
        <c:axId val="95498624"/>
      </c:barChart>
      <c:catAx>
        <c:axId val="89979520"/>
        <c:scaling>
          <c:orientation val="minMax"/>
        </c:scaling>
        <c:axPos val="b"/>
        <c:tickLblPos val="nextTo"/>
        <c:crossAx val="95498624"/>
        <c:crosses val="autoZero"/>
        <c:auto val="1"/>
        <c:lblAlgn val="ctr"/>
        <c:lblOffset val="100"/>
      </c:catAx>
      <c:valAx>
        <c:axId val="95498624"/>
        <c:scaling>
          <c:orientation val="minMax"/>
        </c:scaling>
        <c:axPos val="l"/>
        <c:majorGridlines/>
        <c:numFmt formatCode="0.00" sourceLinked="1"/>
        <c:tickLblPos val="nextTo"/>
        <c:crossAx val="89979520"/>
        <c:crosses val="autoZero"/>
        <c:crossBetween val="between"/>
        <c:majorUnit val="9.0000000000000024E-2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('Dados médias e grafs'!$R$1,'Dados médias e grafs'!$T$1)</c:f>
              <c:strCache>
                <c:ptCount val="2"/>
                <c:pt idx="0">
                  <c:v>6 - Eco-código desempenho</c:v>
                </c:pt>
                <c:pt idx="1">
                  <c:v>7 - Bandeira verde desempenho</c:v>
                </c:pt>
              </c:strCache>
            </c:strRef>
          </c:cat>
          <c:val>
            <c:numRef>
              <c:f>('Dados médias e grafs'!$R$2,'Dados médias e grafs'!$T$2)</c:f>
              <c:numCache>
                <c:formatCode>0.00</c:formatCode>
                <c:ptCount val="2"/>
                <c:pt idx="0">
                  <c:v>7.2920353982300865</c:v>
                </c:pt>
                <c:pt idx="1">
                  <c:v>8.601769911504423</c:v>
                </c:pt>
              </c:numCache>
            </c:numRef>
          </c:val>
        </c:ser>
        <c:axId val="95531776"/>
        <c:axId val="95533312"/>
      </c:barChart>
      <c:catAx>
        <c:axId val="95531776"/>
        <c:scaling>
          <c:orientation val="minMax"/>
        </c:scaling>
        <c:axPos val="b"/>
        <c:tickLblPos val="nextTo"/>
        <c:crossAx val="95533312"/>
        <c:crosses val="autoZero"/>
        <c:auto val="1"/>
        <c:lblAlgn val="ctr"/>
        <c:lblOffset val="100"/>
      </c:catAx>
      <c:valAx>
        <c:axId val="95533312"/>
        <c:scaling>
          <c:orientation val="minMax"/>
        </c:scaling>
        <c:axPos val="l"/>
        <c:majorGridlines/>
        <c:numFmt formatCode="0.00" sourceLinked="1"/>
        <c:tickLblPos val="nextTo"/>
        <c:crossAx val="95531776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howVal val="1"/>
          </c:dLbls>
          <c:cat>
            <c:strRef>
              <c:f>'Dados médias e grafs'!$V$1:$W$1</c:f>
              <c:strCache>
                <c:ptCount val="2"/>
                <c:pt idx="0">
                  <c:v>8.1 Gestão transportes</c:v>
                </c:pt>
                <c:pt idx="1">
                  <c:v>8.2 Limpeza conservação</c:v>
                </c:pt>
              </c:strCache>
            </c:strRef>
          </c:cat>
          <c:val>
            <c:numRef>
              <c:f>'Dados médias e grafs'!$V$2:$W$2</c:f>
              <c:numCache>
                <c:formatCode>0.00</c:formatCode>
                <c:ptCount val="2"/>
                <c:pt idx="0">
                  <c:v>6.7557603686635943</c:v>
                </c:pt>
                <c:pt idx="1">
                  <c:v>7.2017937219730976</c:v>
                </c:pt>
              </c:numCache>
            </c:numRef>
          </c:val>
        </c:ser>
        <c:axId val="95560832"/>
        <c:axId val="95562368"/>
      </c:barChart>
      <c:catAx>
        <c:axId val="95560832"/>
        <c:scaling>
          <c:orientation val="minMax"/>
        </c:scaling>
        <c:axPos val="b"/>
        <c:tickLblPos val="nextTo"/>
        <c:crossAx val="95562368"/>
        <c:crosses val="autoZero"/>
        <c:auto val="1"/>
        <c:lblAlgn val="ctr"/>
        <c:lblOffset val="100"/>
      </c:catAx>
      <c:valAx>
        <c:axId val="95562368"/>
        <c:scaling>
          <c:orientation val="minMax"/>
        </c:scaling>
        <c:axPos val="l"/>
        <c:majorGridlines/>
        <c:numFmt formatCode="0.00" sourceLinked="1"/>
        <c:tickLblPos val="nextTo"/>
        <c:crossAx val="95560832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200" b="1"/>
      </a:pPr>
      <a:endParaRPr lang="pt-P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EC81D-AEE8-4787-9CAB-BB8BD21C25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C8DDAE3-E39A-489A-AD16-137162582593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PT" sz="2000" b="1" dirty="0" smtClean="0"/>
            <a:t>anualmente</a:t>
          </a:r>
          <a:endParaRPr lang="pt-PT" sz="2000" b="1" dirty="0"/>
        </a:p>
      </dgm:t>
    </dgm:pt>
    <dgm:pt modelId="{0B40C28C-EC86-4E95-A557-C98CF282F8E1}" type="parTrans" cxnId="{8FE4119F-B36F-4446-9FF0-59536DA17B5D}">
      <dgm:prSet/>
      <dgm:spPr/>
      <dgm:t>
        <a:bodyPr/>
        <a:lstStyle/>
        <a:p>
          <a:endParaRPr lang="pt-PT"/>
        </a:p>
      </dgm:t>
    </dgm:pt>
    <dgm:pt modelId="{B43AD34C-8444-4BF0-8A47-568E5E939CD6}" type="sibTrans" cxnId="{8FE4119F-B36F-4446-9FF0-59536DA17B5D}">
      <dgm:prSet/>
      <dgm:spPr/>
      <dgm:t>
        <a:bodyPr/>
        <a:lstStyle/>
        <a:p>
          <a:endParaRPr lang="pt-PT"/>
        </a:p>
      </dgm:t>
    </dgm:pt>
    <dgm:pt modelId="{061AADB4-B9FD-4390-ABD5-1BFECF88B2FF}">
      <dgm:prSet phldrT="[Texto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b="1" dirty="0" smtClean="0"/>
            <a:t>plano de </a:t>
          </a:r>
          <a:r>
            <a:rPr lang="pt-PT" b="1" dirty="0" err="1" smtClean="0"/>
            <a:t>ação</a:t>
          </a:r>
          <a:r>
            <a:rPr lang="pt-PT" b="1" dirty="0" smtClean="0"/>
            <a:t>, </a:t>
          </a:r>
          <a:r>
            <a:rPr lang="pt-PT" b="1" dirty="0" err="1" smtClean="0"/>
            <a:t>auditoria-</a:t>
          </a:r>
          <a:r>
            <a:rPr lang="pt-PT" b="1" dirty="0" smtClean="0"/>
            <a:t> Relatório . </a:t>
          </a:r>
          <a:endParaRPr lang="pt-PT" dirty="0"/>
        </a:p>
      </dgm:t>
    </dgm:pt>
    <dgm:pt modelId="{7B53A195-C70C-44CB-849A-5A430DF6762F}" type="parTrans" cxnId="{06A07DD1-89AC-4D55-BD2B-612C2C1EEB7C}">
      <dgm:prSet/>
      <dgm:spPr/>
      <dgm:t>
        <a:bodyPr/>
        <a:lstStyle/>
        <a:p>
          <a:endParaRPr lang="pt-PT"/>
        </a:p>
      </dgm:t>
    </dgm:pt>
    <dgm:pt modelId="{31C1BA66-2ABE-41AD-AD54-CF23B1046982}" type="sibTrans" cxnId="{06A07DD1-89AC-4D55-BD2B-612C2C1EEB7C}">
      <dgm:prSet/>
      <dgm:spPr/>
      <dgm:t>
        <a:bodyPr/>
        <a:lstStyle/>
        <a:p>
          <a:endParaRPr lang="pt-PT"/>
        </a:p>
      </dgm:t>
    </dgm:pt>
    <dgm:pt modelId="{FD0F9C17-902D-4816-994D-3A258E77DF7B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PT" sz="2000" b="1" dirty="0" smtClean="0"/>
            <a:t>cada 3 anos</a:t>
          </a:r>
          <a:endParaRPr lang="pt-PT" sz="2000" dirty="0"/>
        </a:p>
      </dgm:t>
    </dgm:pt>
    <dgm:pt modelId="{E7D07572-2D17-4EC7-943E-138441B33443}" type="parTrans" cxnId="{04485535-A36E-4376-A9C7-4F84B1FDF415}">
      <dgm:prSet/>
      <dgm:spPr/>
      <dgm:t>
        <a:bodyPr/>
        <a:lstStyle/>
        <a:p>
          <a:endParaRPr lang="pt-PT"/>
        </a:p>
      </dgm:t>
    </dgm:pt>
    <dgm:pt modelId="{74E2C8DB-B997-4057-B117-891ABED65658}" type="sibTrans" cxnId="{04485535-A36E-4376-A9C7-4F84B1FDF415}">
      <dgm:prSet/>
      <dgm:spPr/>
      <dgm:t>
        <a:bodyPr/>
        <a:lstStyle/>
        <a:p>
          <a:endParaRPr lang="pt-PT"/>
        </a:p>
      </dgm:t>
    </dgm:pt>
    <dgm:pt modelId="{A07C5F8A-3EE5-4D6A-ADF5-F4C097A1681C}">
      <dgm:prSet phldrT="[Texto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b="1" dirty="0" smtClean="0"/>
            <a:t>Visita à escola</a:t>
          </a:r>
          <a:endParaRPr lang="pt-PT" dirty="0"/>
        </a:p>
      </dgm:t>
    </dgm:pt>
    <dgm:pt modelId="{26F5E325-FC9D-428B-A198-55FFCF3A7B2E}" type="parTrans" cxnId="{EBD6FC57-E64B-4D52-8A0F-F716F914D913}">
      <dgm:prSet/>
      <dgm:spPr/>
      <dgm:t>
        <a:bodyPr/>
        <a:lstStyle/>
        <a:p>
          <a:endParaRPr lang="pt-PT"/>
        </a:p>
      </dgm:t>
    </dgm:pt>
    <dgm:pt modelId="{0FFE2433-1E88-41E5-ACEB-68D09C47B96E}" type="sibTrans" cxnId="{EBD6FC57-E64B-4D52-8A0F-F716F914D913}">
      <dgm:prSet/>
      <dgm:spPr/>
      <dgm:t>
        <a:bodyPr/>
        <a:lstStyle/>
        <a:p>
          <a:endParaRPr lang="pt-PT"/>
        </a:p>
      </dgm:t>
    </dgm:pt>
    <dgm:pt modelId="{E5BB2DF7-E485-429F-98E4-9AF94D9AC69B}" type="pres">
      <dgm:prSet presAssocID="{6ECEC81D-AEE8-4787-9CAB-BB8BD21C2568}" presName="Name0" presStyleCnt="0">
        <dgm:presLayoutVars>
          <dgm:dir/>
          <dgm:animLvl val="lvl"/>
          <dgm:resizeHandles/>
        </dgm:presLayoutVars>
      </dgm:prSet>
      <dgm:spPr/>
    </dgm:pt>
    <dgm:pt modelId="{A7A47D84-0CA3-4E2E-9EB4-7AF343170070}" type="pres">
      <dgm:prSet presAssocID="{EC8DDAE3-E39A-489A-AD16-137162582593}" presName="linNode" presStyleCnt="0"/>
      <dgm:spPr/>
    </dgm:pt>
    <dgm:pt modelId="{8DBB562A-CE9F-4E17-91F5-1EC1121BCCE7}" type="pres">
      <dgm:prSet presAssocID="{EC8DDAE3-E39A-489A-AD16-137162582593}" presName="parentShp" presStyleLbl="node1" presStyleIdx="0" presStyleCnt="2" custScaleX="47654">
        <dgm:presLayoutVars>
          <dgm:bulletEnabled val="1"/>
        </dgm:presLayoutVars>
      </dgm:prSet>
      <dgm:spPr/>
    </dgm:pt>
    <dgm:pt modelId="{B4EC879F-A292-49AA-BC50-3213659DB16B}" type="pres">
      <dgm:prSet presAssocID="{EC8DDAE3-E39A-489A-AD16-13716258259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A727AF0-B1B3-4799-8C09-1E9CDEC2A23E}" type="pres">
      <dgm:prSet presAssocID="{B43AD34C-8444-4BF0-8A47-568E5E939CD6}" presName="spacing" presStyleCnt="0"/>
      <dgm:spPr/>
    </dgm:pt>
    <dgm:pt modelId="{BC116047-087B-4296-9B81-E9662505B6B6}" type="pres">
      <dgm:prSet presAssocID="{FD0F9C17-902D-4816-994D-3A258E77DF7B}" presName="linNode" presStyleCnt="0"/>
      <dgm:spPr/>
    </dgm:pt>
    <dgm:pt modelId="{A5228336-E725-4A2F-AEE8-7C7832906159}" type="pres">
      <dgm:prSet presAssocID="{FD0F9C17-902D-4816-994D-3A258E77DF7B}" presName="parentShp" presStyleLbl="node1" presStyleIdx="1" presStyleCnt="2" custScaleX="476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76DFAD-3F2C-44D8-85B2-1BB7ED3FBFC7}" type="pres">
      <dgm:prSet presAssocID="{FD0F9C17-902D-4816-994D-3A258E77DF7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6A07DD1-89AC-4D55-BD2B-612C2C1EEB7C}" srcId="{EC8DDAE3-E39A-489A-AD16-137162582593}" destId="{061AADB4-B9FD-4390-ABD5-1BFECF88B2FF}" srcOrd="0" destOrd="0" parTransId="{7B53A195-C70C-44CB-849A-5A430DF6762F}" sibTransId="{31C1BA66-2ABE-41AD-AD54-CF23B1046982}"/>
    <dgm:cxn modelId="{8FE4119F-B36F-4446-9FF0-59536DA17B5D}" srcId="{6ECEC81D-AEE8-4787-9CAB-BB8BD21C2568}" destId="{EC8DDAE3-E39A-489A-AD16-137162582593}" srcOrd="0" destOrd="0" parTransId="{0B40C28C-EC86-4E95-A557-C98CF282F8E1}" sibTransId="{B43AD34C-8444-4BF0-8A47-568E5E939CD6}"/>
    <dgm:cxn modelId="{EBD6FC57-E64B-4D52-8A0F-F716F914D913}" srcId="{FD0F9C17-902D-4816-994D-3A258E77DF7B}" destId="{A07C5F8A-3EE5-4D6A-ADF5-F4C097A1681C}" srcOrd="0" destOrd="0" parTransId="{26F5E325-FC9D-428B-A198-55FFCF3A7B2E}" sibTransId="{0FFE2433-1E88-41E5-ACEB-68D09C47B96E}"/>
    <dgm:cxn modelId="{04485535-A36E-4376-A9C7-4F84B1FDF415}" srcId="{6ECEC81D-AEE8-4787-9CAB-BB8BD21C2568}" destId="{FD0F9C17-902D-4816-994D-3A258E77DF7B}" srcOrd="1" destOrd="0" parTransId="{E7D07572-2D17-4EC7-943E-138441B33443}" sibTransId="{74E2C8DB-B997-4057-B117-891ABED65658}"/>
    <dgm:cxn modelId="{CE4E78C3-A6D9-400E-9D35-31588894679D}" type="presOf" srcId="{6ECEC81D-AEE8-4787-9CAB-BB8BD21C2568}" destId="{E5BB2DF7-E485-429F-98E4-9AF94D9AC69B}" srcOrd="0" destOrd="0" presId="urn:microsoft.com/office/officeart/2005/8/layout/vList6"/>
    <dgm:cxn modelId="{83715FEC-4C6C-4897-813F-3BF6F9530CA1}" type="presOf" srcId="{FD0F9C17-902D-4816-994D-3A258E77DF7B}" destId="{A5228336-E725-4A2F-AEE8-7C7832906159}" srcOrd="0" destOrd="0" presId="urn:microsoft.com/office/officeart/2005/8/layout/vList6"/>
    <dgm:cxn modelId="{D0AFA132-2745-4F52-91C8-ED24113A0264}" type="presOf" srcId="{A07C5F8A-3EE5-4D6A-ADF5-F4C097A1681C}" destId="{4E76DFAD-3F2C-44D8-85B2-1BB7ED3FBFC7}" srcOrd="0" destOrd="0" presId="urn:microsoft.com/office/officeart/2005/8/layout/vList6"/>
    <dgm:cxn modelId="{AFD7C0A7-CA20-4ED1-84D2-F12E406B45BC}" type="presOf" srcId="{061AADB4-B9FD-4390-ABD5-1BFECF88B2FF}" destId="{B4EC879F-A292-49AA-BC50-3213659DB16B}" srcOrd="0" destOrd="0" presId="urn:microsoft.com/office/officeart/2005/8/layout/vList6"/>
    <dgm:cxn modelId="{5C20C87A-2DDF-47A6-8F9D-719A6CB00142}" type="presOf" srcId="{EC8DDAE3-E39A-489A-AD16-137162582593}" destId="{8DBB562A-CE9F-4E17-91F5-1EC1121BCCE7}" srcOrd="0" destOrd="0" presId="urn:microsoft.com/office/officeart/2005/8/layout/vList6"/>
    <dgm:cxn modelId="{0DB18A6A-63B2-4E17-904A-3C2BC40DA1A0}" type="presParOf" srcId="{E5BB2DF7-E485-429F-98E4-9AF94D9AC69B}" destId="{A7A47D84-0CA3-4E2E-9EB4-7AF343170070}" srcOrd="0" destOrd="0" presId="urn:microsoft.com/office/officeart/2005/8/layout/vList6"/>
    <dgm:cxn modelId="{0B30D19F-4BE9-4D0B-BD07-379075E16C59}" type="presParOf" srcId="{A7A47D84-0CA3-4E2E-9EB4-7AF343170070}" destId="{8DBB562A-CE9F-4E17-91F5-1EC1121BCCE7}" srcOrd="0" destOrd="0" presId="urn:microsoft.com/office/officeart/2005/8/layout/vList6"/>
    <dgm:cxn modelId="{0AEC6538-DEF2-4B90-8FF4-EC932D044876}" type="presParOf" srcId="{A7A47D84-0CA3-4E2E-9EB4-7AF343170070}" destId="{B4EC879F-A292-49AA-BC50-3213659DB16B}" srcOrd="1" destOrd="0" presId="urn:microsoft.com/office/officeart/2005/8/layout/vList6"/>
    <dgm:cxn modelId="{319ABF35-49EB-4403-BD6B-3C0BF8A2D6CA}" type="presParOf" srcId="{E5BB2DF7-E485-429F-98E4-9AF94D9AC69B}" destId="{4A727AF0-B1B3-4799-8C09-1E9CDEC2A23E}" srcOrd="1" destOrd="0" presId="urn:microsoft.com/office/officeart/2005/8/layout/vList6"/>
    <dgm:cxn modelId="{C3B0F72F-EB3B-4E67-BF8B-4E11BCB6369D}" type="presParOf" srcId="{E5BB2DF7-E485-429F-98E4-9AF94D9AC69B}" destId="{BC116047-087B-4296-9B81-E9662505B6B6}" srcOrd="2" destOrd="0" presId="urn:microsoft.com/office/officeart/2005/8/layout/vList6"/>
    <dgm:cxn modelId="{03EAEFA4-DDC4-4C92-9FA0-525263FD9CCE}" type="presParOf" srcId="{BC116047-087B-4296-9B81-E9662505B6B6}" destId="{A5228336-E725-4A2F-AEE8-7C7832906159}" srcOrd="0" destOrd="0" presId="urn:microsoft.com/office/officeart/2005/8/layout/vList6"/>
    <dgm:cxn modelId="{826BEF77-94B8-425F-8893-0333788D3F25}" type="presParOf" srcId="{BC116047-087B-4296-9B81-E9662505B6B6}" destId="{4E76DFAD-3F2C-44D8-85B2-1BB7ED3FBF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EC879F-A292-49AA-BC50-3213659DB16B}">
      <dsp:nvSpPr>
        <dsp:cNvPr id="0" name=""/>
        <dsp:cNvSpPr/>
      </dsp:nvSpPr>
      <dsp:spPr>
        <a:xfrm>
          <a:off x="1800197" y="325"/>
          <a:ext cx="3657600" cy="1268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PT" sz="2500" b="1" kern="1200" dirty="0" smtClean="0"/>
            <a:t>plano de </a:t>
          </a:r>
          <a:r>
            <a:rPr lang="pt-PT" sz="2500" b="1" kern="1200" dirty="0" err="1" smtClean="0"/>
            <a:t>ação</a:t>
          </a:r>
          <a:r>
            <a:rPr lang="pt-PT" sz="2500" b="1" kern="1200" dirty="0" smtClean="0"/>
            <a:t>, </a:t>
          </a:r>
          <a:r>
            <a:rPr lang="pt-PT" sz="2500" b="1" kern="1200" dirty="0" err="1" smtClean="0"/>
            <a:t>auditoria-</a:t>
          </a:r>
          <a:r>
            <a:rPr lang="pt-PT" sz="2500" b="1" kern="1200" dirty="0" smtClean="0"/>
            <a:t> Relatório . </a:t>
          </a:r>
          <a:endParaRPr lang="pt-PT" sz="2500" kern="1200" dirty="0"/>
        </a:p>
      </dsp:txBody>
      <dsp:txXfrm>
        <a:off x="1800197" y="325"/>
        <a:ext cx="3657600" cy="1268402"/>
      </dsp:txXfrm>
    </dsp:sp>
    <dsp:sp modelId="{8DBB562A-CE9F-4E17-91F5-1EC1121BCCE7}">
      <dsp:nvSpPr>
        <dsp:cNvPr id="0" name=""/>
        <dsp:cNvSpPr/>
      </dsp:nvSpPr>
      <dsp:spPr>
        <a:xfrm>
          <a:off x="638202" y="325"/>
          <a:ext cx="1161995" cy="126840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anualmente</a:t>
          </a:r>
          <a:endParaRPr lang="pt-PT" sz="2000" b="1" kern="1200" dirty="0"/>
        </a:p>
      </dsp:txBody>
      <dsp:txXfrm>
        <a:off x="638202" y="325"/>
        <a:ext cx="1161995" cy="1268402"/>
      </dsp:txXfrm>
    </dsp:sp>
    <dsp:sp modelId="{4E76DFAD-3F2C-44D8-85B2-1BB7ED3FBFC7}">
      <dsp:nvSpPr>
        <dsp:cNvPr id="0" name=""/>
        <dsp:cNvSpPr/>
      </dsp:nvSpPr>
      <dsp:spPr>
        <a:xfrm>
          <a:off x="1800197" y="1395568"/>
          <a:ext cx="3657600" cy="1268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b="1" kern="1200" dirty="0" smtClean="0"/>
            <a:t>Visita à escola</a:t>
          </a:r>
          <a:endParaRPr lang="pt-PT" sz="2500" kern="1200" dirty="0"/>
        </a:p>
      </dsp:txBody>
      <dsp:txXfrm>
        <a:off x="1800197" y="1395568"/>
        <a:ext cx="3657600" cy="1268402"/>
      </dsp:txXfrm>
    </dsp:sp>
    <dsp:sp modelId="{A5228336-E725-4A2F-AEE8-7C7832906159}">
      <dsp:nvSpPr>
        <dsp:cNvPr id="0" name=""/>
        <dsp:cNvSpPr/>
      </dsp:nvSpPr>
      <dsp:spPr>
        <a:xfrm>
          <a:off x="638202" y="1395568"/>
          <a:ext cx="1161995" cy="126840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cada 3 anos</a:t>
          </a:r>
          <a:endParaRPr lang="pt-PT" sz="2000" kern="1200" dirty="0"/>
        </a:p>
      </dsp:txBody>
      <dsp:txXfrm>
        <a:off x="638202" y="1395568"/>
        <a:ext cx="1161995" cy="126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79513" y="1449388"/>
            <a:ext cx="8784976" cy="1527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DAC3E2-62A2-4DEA-B676-C798B9E68BA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DDEF-9E5A-478E-8E0D-47E4726006F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0F50-1C8F-4917-92F2-D7ED072D9B3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906072" cy="1070992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52DA-92C0-4610-91DB-0B5B3271B34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t-PT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F766-9697-4D8D-A280-AE62B87C2AB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t-PT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BF9D4-E03F-4018-AD3D-AFFF46DCBCB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C7DD-F8DE-484E-AF5B-6503A19A507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51F7-0B19-4E36-81F8-5E9121B5AD7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B02C-3F07-49BA-BB74-94050B30828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142E-4226-4954-84BF-49F978F9658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3627-4799-43D6-BF81-3AA110A1979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33425-9C92-4C31-BAC5-DC79067DF77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77CA-FAC2-44FE-BEF2-C6C724D3A4F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A20C-A857-4785-9636-7CCFF80213B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0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34821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CE40FE-F82D-4AF9-9B73-3665EA63931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pic>
        <p:nvPicPr>
          <p:cNvPr id="34825" name="Picture 6" descr="C:\Users\Utilizador\Documents\ABAE\ABAE2008_09\00 .Logos e simbolos\@LOGOSABAE\NOVOS\ee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4762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500" y="120650"/>
            <a:ext cx="1123950" cy="4286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4827" name="Picture 2" descr="arvor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0825" y="1125538"/>
            <a:ext cx="43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6" r:id="rId2"/>
    <p:sldLayoutId id="2147483834" r:id="rId3"/>
    <p:sldLayoutId id="2147483827" r:id="rId4"/>
    <p:sldLayoutId id="2147483828" r:id="rId5"/>
    <p:sldLayoutId id="2147483829" r:id="rId6"/>
    <p:sldLayoutId id="2147483830" r:id="rId7"/>
    <p:sldLayoutId id="2147483835" r:id="rId8"/>
    <p:sldLayoutId id="2147483836" r:id="rId9"/>
    <p:sldLayoutId id="2147483831" r:id="rId10"/>
    <p:sldLayoutId id="2147483832" r:id="rId11"/>
    <p:sldLayoutId id="2147483837" r:id="rId12"/>
    <p:sldLayoutId id="2147483838" r:id="rId13"/>
    <p:sldLayoutId id="21474838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DF6B5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2D050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2D050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60" y="548680"/>
            <a:ext cx="8831994" cy="5872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5229200"/>
            <a:ext cx="8229600" cy="118199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</a:rPr>
              <a:t>Avaliação Eco-Escolas </a:t>
            </a:r>
            <a:r>
              <a:rPr lang="pt-PT" b="1" dirty="0" smtClean="0">
                <a:solidFill>
                  <a:schemeClr val="bg1"/>
                </a:solidFill>
              </a:rPr>
              <a:t>2011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0891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3. Plano de acção e Currículo</a:t>
            </a:r>
          </a:p>
        </p:txBody>
      </p:sp>
      <p:sp>
        <p:nvSpPr>
          <p:cNvPr id="46116" name="Text Box 6"/>
          <p:cNvSpPr txBox="1">
            <a:spLocks noChangeArrowheads="1"/>
          </p:cNvSpPr>
          <p:nvPr/>
        </p:nvSpPr>
        <p:spPr bwMode="auto">
          <a:xfrm>
            <a:off x="2267744" y="620688"/>
            <a:ext cx="4968875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/>
              <a:t>Escolas com Classificação mais elevada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972010" y="1700808"/>
          <a:ext cx="5199981" cy="4370850"/>
        </p:xfrm>
        <a:graphic>
          <a:graphicData uri="http://schemas.openxmlformats.org/drawingml/2006/table">
            <a:tbl>
              <a:tblPr/>
              <a:tblGrid>
                <a:gridCol w="4032448"/>
                <a:gridCol w="1167533"/>
              </a:tblGrid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EB1/JI de Poços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de Paredes de Coura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</a:t>
                      </a:r>
                      <a:r>
                        <a:rPr lang="pt-PT" sz="11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Profi</a:t>
                      </a:r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 Monsenhor João Maurício de Amaral Ferreira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1/JI da Calheta de Nesquim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D. Domingos Jardo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Milheirós de Poiares - Agrup. Escolas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Escolar de S. Romão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S/3 de Adolfo Portela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Nun'Alvares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Nº 2 Vila Real (Bairro de S. vicente de Paulo)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Alice Nabeiro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Alentejo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António Tavares Torres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Agrupamento de Escolas de Vila Nova de Paiva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Assoc. Mamedense de Apoio Social - "AMAS"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Matriz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Camarneira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Passos - Caldelas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4. Monitorização e Avaliação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4. Monitorização e Avaliação</a:t>
            </a:r>
          </a:p>
        </p:txBody>
      </p:sp>
      <p:sp>
        <p:nvSpPr>
          <p:cNvPr id="47154" name="Text Box 6"/>
          <p:cNvSpPr txBox="1">
            <a:spLocks noChangeArrowheads="1"/>
          </p:cNvSpPr>
          <p:nvPr/>
        </p:nvSpPr>
        <p:spPr bwMode="auto">
          <a:xfrm>
            <a:off x="2267744" y="908720"/>
            <a:ext cx="4968875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Escolas com Classificação mais elevada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23728" y="1531554"/>
          <a:ext cx="5112568" cy="4538118"/>
        </p:xfrm>
        <a:graphic>
          <a:graphicData uri="http://schemas.openxmlformats.org/drawingml/2006/table">
            <a:tbl>
              <a:tblPr/>
              <a:tblGrid>
                <a:gridCol w="3888432"/>
                <a:gridCol w="1224136"/>
              </a:tblGrid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EB1 de Viso/ JI Santa Catarina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de S. Martinho do Porto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EBI/S Cardeal Costa Nunes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do Refúgio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da Maia (Ribeira Grande)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EB 2,3/S de Mação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Octávio Duarte Ferreira de Tramagal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Colégio da Imaculada Conceição - Cernache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Frei Estevão Martins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- Quinta da Cabouca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Externato Marista de Lisboa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Colares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</a:t>
                      </a:r>
                      <a:r>
                        <a:rPr lang="pt-PT" sz="11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Profi</a:t>
                      </a:r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 Monsenhor João Maurício de Amaral Ferreira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D. Domingos Jardo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Milheirós de Poiares - Agrup. Escolas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Escolar de S. Romão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Nun'Alvares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António Tavares Torres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Agrupamento de Escolas de Vila Nova de Paiva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5. Comunicação/divulgação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580926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5. Comunicação/divulgação</a:t>
            </a:r>
          </a:p>
        </p:txBody>
      </p:sp>
      <p:sp>
        <p:nvSpPr>
          <p:cNvPr id="48160" name="Text Box 5"/>
          <p:cNvSpPr txBox="1">
            <a:spLocks noChangeArrowheads="1"/>
          </p:cNvSpPr>
          <p:nvPr/>
        </p:nvSpPr>
        <p:spPr bwMode="auto">
          <a:xfrm>
            <a:off x="2267744" y="908720"/>
            <a:ext cx="4968875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Escolas com Classificação mais elevada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907704" y="1700808"/>
          <a:ext cx="5328592" cy="4761708"/>
        </p:xfrm>
        <a:graphic>
          <a:graphicData uri="http://schemas.openxmlformats.org/drawingml/2006/table">
            <a:tbl>
              <a:tblPr/>
              <a:tblGrid>
                <a:gridCol w="4032447"/>
                <a:gridCol w="1296145"/>
              </a:tblGrid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S. Caetano Nº 1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Nº1 de Vila Seca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Vila Real Nº 5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Vouzela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Externato das Escravas do Sagrado Coração de Jesus (Porto)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D. Miguel de Almeida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Lagoa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Maiorga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C.A.S.A - Bernardo Manuel Silveira Estrela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S. Pedro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Nº 2 Vila Real (Bairro de S. vicente de Paulo)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Assoc. Mamedense de Apoio Social - "AMAS"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da Figueira da Foz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Pampilhosa/ Escola EB1 Nº 1 da Pampilhosa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Agrupamento de Escolas de Gouveia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Jardim de Infância de Gouveia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Matriz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Dra. Maria Judite Serrão Andrade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de S. Martinho do Porto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do Refúgio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da Maia (Ribeira Grande)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Colares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Monsenhor João Maurício de Amaral Ferreira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Escolar de S. Romão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António Tavares Torres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Agrupamento de Escolas de Vila Nova de Paiva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8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19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4961" marR="4961" marT="4961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6779096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500" dirty="0"/>
              <a:t>6. </a:t>
            </a:r>
            <a:r>
              <a:rPr lang="pt-PT" sz="2500" dirty="0" err="1" smtClean="0"/>
              <a:t>Eco-Código</a:t>
            </a:r>
            <a:r>
              <a:rPr lang="pt-PT" sz="2500" dirty="0" smtClean="0"/>
              <a:t/>
            </a:r>
            <a:br>
              <a:rPr lang="pt-PT" sz="2500" dirty="0" smtClean="0"/>
            </a:br>
            <a:r>
              <a:rPr lang="pt-PT" sz="2500" dirty="0" smtClean="0"/>
              <a:t>7</a:t>
            </a:r>
            <a:r>
              <a:rPr lang="pt-PT" sz="2500" dirty="0"/>
              <a:t>. Bandeira Verde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132856" y="2057400"/>
          <a:ext cx="4878288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8. Espaço exterior da escola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051720" y="2057400"/>
          <a:ext cx="5103440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8. Espaço exterior da escola</a:t>
            </a:r>
          </a:p>
        </p:txBody>
      </p:sp>
      <p:sp>
        <p:nvSpPr>
          <p:cNvPr id="51234" name="Text Box 6"/>
          <p:cNvSpPr txBox="1">
            <a:spLocks noChangeArrowheads="1"/>
          </p:cNvSpPr>
          <p:nvPr/>
        </p:nvSpPr>
        <p:spPr bwMode="auto">
          <a:xfrm>
            <a:off x="2268538" y="1449388"/>
            <a:ext cx="4968875" cy="3952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Escolas com Classificação mais elevada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691680" y="1988840"/>
          <a:ext cx="5760640" cy="4448633"/>
        </p:xfrm>
        <a:graphic>
          <a:graphicData uri="http://schemas.openxmlformats.org/drawingml/2006/table">
            <a:tbl>
              <a:tblPr/>
              <a:tblGrid>
                <a:gridCol w="4248472"/>
                <a:gridCol w="1512168"/>
              </a:tblGrid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São Vicente Ferreira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 da Covoada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Júlio Saúl Dias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1/PE de Ribeiro de Alforra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DRAMB Madeira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do Carvalhal de Aljubarrota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Gustave Eiffel - Lumiar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EB1 de Almeirim - Edifício Canto do Jardim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Almeirim - Edifício Moinho de Vento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Maiorga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S. Pedro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Nº 2 Vila Real (Bairro de S. vicente de Paulo)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do Bairro Padre Cruz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EBI de Arrifes - Núcleo EB 2,3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Oporto British School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Passos - Caldelas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1/PE da Fonte da Rocha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DRAMB Madeira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Vouzela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Pampilhosa/ Escola EB1 Nº 1 da Pampilhosa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Agrupamento de Escolas de Vila Nova de Paiva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9. Espaço interior do edifício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1952836" y="2057400"/>
          <a:ext cx="5238328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9. Espaço interior do edifício</a:t>
            </a:r>
          </a:p>
        </p:txBody>
      </p:sp>
      <p:sp>
        <p:nvSpPr>
          <p:cNvPr id="52248" name="Text Box 6"/>
          <p:cNvSpPr txBox="1">
            <a:spLocks noChangeArrowheads="1"/>
          </p:cNvSpPr>
          <p:nvPr/>
        </p:nvSpPr>
        <p:spPr bwMode="auto">
          <a:xfrm>
            <a:off x="2268538" y="1449388"/>
            <a:ext cx="4968875" cy="3952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Escolas com Classificação mais elevada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27684" y="1988840"/>
          <a:ext cx="5688632" cy="4534090"/>
        </p:xfrm>
        <a:graphic>
          <a:graphicData uri="http://schemas.openxmlformats.org/drawingml/2006/table">
            <a:tbl>
              <a:tblPr/>
              <a:tblGrid>
                <a:gridCol w="4266475"/>
                <a:gridCol w="1422157"/>
              </a:tblGrid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EB 1/JI da Calheta de </a:t>
                      </a:r>
                      <a:r>
                        <a:rPr lang="pt-PT" sz="11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Nesquim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EB1/JI de </a:t>
                      </a:r>
                      <a:r>
                        <a:rPr lang="pt-PT" sz="11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Fenais</a:t>
                      </a:r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da Luz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De São João da Pesqueira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Dra. Maria Judite Serrão Andrade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São Vicente Ferreira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Maiorga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EBI de Arrifes - Núcleo EB 2,3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Jardim de Infância de Gouveia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Carapeços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S/3 de Adolfo Portela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Colégio da Imaculada Conceição - Cernache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Externato Marista de Lisboa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Nº 2 Vila Real (Bairro de S. vicente de Paulo)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Pampilhosa/ Escola EB1 Nº 1 da Pampilhosa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Escolar de S. Romão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Assoc. Mamedense de Apoio Social - "AMAS"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da Lourinha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Passos - Caldelas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Vouzela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6574" marR="6574" marT="65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Validação da qualidade do Programa Eco-Escolas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4077072"/>
            <a:ext cx="7625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Visitas às escolas </a:t>
            </a:r>
          </a:p>
          <a:p>
            <a:r>
              <a:rPr lang="pt-PT" b="1" dirty="0" smtClean="0"/>
              <a:t>em parceria com serviços regionais dos Ministérios da Educação ou Ambiente</a:t>
            </a:r>
            <a:endParaRPr lang="pt-PT" b="1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5400000">
            <a:off x="4139952" y="1916832"/>
            <a:ext cx="1440161" cy="76328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9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7" name="Picture 15" descr="logs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5877272"/>
            <a:ext cx="15736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3" y="5085184"/>
            <a:ext cx="1296144" cy="93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993" y="5229200"/>
            <a:ext cx="131979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876257" y="5157192"/>
          <a:ext cx="1530862" cy="648072"/>
        </p:xfrm>
        <a:graphic>
          <a:graphicData uri="http://schemas.openxmlformats.org/presentationml/2006/ole">
            <p:oleObj spid="_x0000_s53250" name="Fotografia do Photo Editor" r:id="rId6" imgW="1867161" imgH="790476" progId="">
              <p:embed/>
            </p:oleObj>
          </a:graphicData>
        </a:graphic>
      </p:graphicFrame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5085184"/>
            <a:ext cx="1440160" cy="78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9" y="5805264"/>
            <a:ext cx="15121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a 12"/>
          <p:cNvGraphicFramePr/>
          <p:nvPr/>
        </p:nvGraphicFramePr>
        <p:xfrm>
          <a:off x="2555776" y="1340768"/>
          <a:ext cx="6096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ângulo arredondado 13"/>
          <p:cNvSpPr/>
          <p:nvPr/>
        </p:nvSpPr>
        <p:spPr>
          <a:xfrm>
            <a:off x="1547664" y="1340768"/>
            <a:ext cx="1584176" cy="115212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ângulo arredondado 14"/>
          <p:cNvSpPr/>
          <p:nvPr/>
        </p:nvSpPr>
        <p:spPr>
          <a:xfrm>
            <a:off x="1547664" y="2708920"/>
            <a:ext cx="1584176" cy="1224136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10. Intervenção na comunidade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0891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11. Intervenção na comunidade</a:t>
            </a:r>
          </a:p>
        </p:txBody>
      </p:sp>
      <p:sp>
        <p:nvSpPr>
          <p:cNvPr id="53280" name="Text Box 6"/>
          <p:cNvSpPr txBox="1">
            <a:spLocks noChangeArrowheads="1"/>
          </p:cNvSpPr>
          <p:nvPr/>
        </p:nvSpPr>
        <p:spPr bwMode="auto">
          <a:xfrm>
            <a:off x="2267744" y="620688"/>
            <a:ext cx="4968875" cy="3952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/>
              <a:t>Escolas com Classificação mais elevada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9692" y="1340768"/>
          <a:ext cx="5544616" cy="4701160"/>
        </p:xfrm>
        <a:graphic>
          <a:graphicData uri="http://schemas.openxmlformats.org/drawingml/2006/table">
            <a:tbl>
              <a:tblPr/>
              <a:tblGrid>
                <a:gridCol w="4176464"/>
                <a:gridCol w="1368152"/>
              </a:tblGrid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C.A.S.A - Bernardo Manuel Silveira Estrela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Melides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Alentejo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Macinhata do Vouga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Jardim de Infância de Gouveia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Social Quinta da Boa Vista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S. Pedro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Jardim de Infância de Folhadosa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Externato Cooperativo da Benedita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D. Domingos Jardo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de Mação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Pampilhosa/ Escola EB1 Nº 1 da Pampilhosa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Escolar de S. Romão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Monsenhor João Maurício de Amaral Ferreira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de Pardilhó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Colares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Dra. Maria Judite Serrão Andrade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Lagoa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Milheirós de Poiares - Agrup. Escolas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EBI da Torreira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de Bem Estar Social da Zona Alta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Alice Nabeiro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Alentejo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da Fontinha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470" marR="5470" marT="547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5831879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11. Gestão da escola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060848" y="2057400"/>
          <a:ext cx="5022304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0891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11. Gestão da escola</a:t>
            </a:r>
          </a:p>
        </p:txBody>
      </p:sp>
      <p:sp>
        <p:nvSpPr>
          <p:cNvPr id="53280" name="Text Box 6"/>
          <p:cNvSpPr txBox="1">
            <a:spLocks noChangeArrowheads="1"/>
          </p:cNvSpPr>
          <p:nvPr/>
        </p:nvSpPr>
        <p:spPr bwMode="auto">
          <a:xfrm>
            <a:off x="2267744" y="620688"/>
            <a:ext cx="4968875" cy="3952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/>
              <a:t>Escolas com Classificação mais elevada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79712" y="1268760"/>
          <a:ext cx="5184576" cy="5135666"/>
        </p:xfrm>
        <a:graphic>
          <a:graphicData uri="http://schemas.openxmlformats.org/drawingml/2006/table">
            <a:tbl>
              <a:tblPr/>
              <a:tblGrid>
                <a:gridCol w="3960440"/>
                <a:gridCol w="1224136"/>
              </a:tblGrid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S. Caetano Nº 1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Viso/ JI Santa Catarina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EB1 de Almeirim - Edifício Canto do Jardim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Almeirim - Edifício Moinho de Vento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S/3 de Pinhal do Rei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Lagoa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Octávio Duarte Ferreira de Tramagal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Milheirós de Poiares - Agrup. Escolas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D. Miguel de Almeida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EBI da Torreira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de Bem Estar Social da Zona Alta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Vilarelho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Escolar de Vilar de Mouros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Alice Nabeiro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Alentejo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Camarneira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Gustave Eiffel - Lumiar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Colégio da Imaculada Conceição - Cernache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Assoc. Mamedense de Apoio Social - "AMAS"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Barbosa du Bocage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Agrupamento de Escolas de Vila Nova de Paiva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General Humberto Delgado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da Fontinha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do Bairro Padre Cruz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S/3 de Adolfo Portela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Externato Marista de Lisboa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0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1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12. Envolvimento dos alunos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132856" y="2057400"/>
          <a:ext cx="4878288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0891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12. Gestão da escola</a:t>
            </a:r>
          </a:p>
        </p:txBody>
      </p:sp>
      <p:sp>
        <p:nvSpPr>
          <p:cNvPr id="53280" name="Text Box 6"/>
          <p:cNvSpPr txBox="1">
            <a:spLocks noChangeArrowheads="1"/>
          </p:cNvSpPr>
          <p:nvPr/>
        </p:nvSpPr>
        <p:spPr bwMode="auto">
          <a:xfrm>
            <a:off x="2267744" y="620688"/>
            <a:ext cx="4968875" cy="3952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/>
              <a:t>Escolas com Classificação mais elevada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59732" y="1556792"/>
          <a:ext cx="4824536" cy="4941340"/>
        </p:xfrm>
        <a:graphic>
          <a:graphicData uri="http://schemas.openxmlformats.org/drawingml/2006/table">
            <a:tbl>
              <a:tblPr/>
              <a:tblGrid>
                <a:gridCol w="3730975"/>
                <a:gridCol w="1093561"/>
              </a:tblGrid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da Venda Nova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da Lourinha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Alpendorada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EBI Infante D. Pedro - Agrup.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1/JI da Calheta de Nesquim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Passos - Caldelas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Monsenhor João Maurício de Amaral Ferreira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de Pardilhó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Colares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Dra. Maria Judite Serrão Andrade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S. Caetano Nº 1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Viso/ JI Santa Catarina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EB1 de Almeirim - Edifício Canto do Jardim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Almeirim - Edifício Moinho de Vento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Lagoa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Milheirós de Poiares - Agrup. Escolas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EBI da Torreira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de Bem Estar Social da Zona Alta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Centro Educativo Alice Nabeiro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Alentejo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Camarneira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Assoc. Mamedense de Apoio Social - "AMAS"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da Fontinha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7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500" dirty="0" smtClean="0"/>
              <a:t>Avaliação por grupo</a:t>
            </a:r>
            <a:endParaRPr lang="pt-PT" sz="25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79512" y="1484784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PT" sz="2500" dirty="0" smtClean="0"/>
              <a:t>Avaliação por Actividade</a:t>
            </a:r>
            <a:endParaRPr lang="pt-PT" sz="25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323528" y="1371600"/>
          <a:ext cx="8640960" cy="522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/>
          <a:lstStyle/>
          <a:p>
            <a:pPr algn="ctr"/>
            <a:r>
              <a:rPr lang="pt-PT" sz="2500" dirty="0" smtClean="0"/>
              <a:t>Conclusões</a:t>
            </a:r>
            <a:endParaRPr lang="pt-PT" sz="25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412776"/>
            <a:ext cx="834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 avaliação permitiu detectar quais os grupos </a:t>
            </a:r>
            <a:r>
              <a:rPr lang="pt-PT" dirty="0" smtClean="0"/>
              <a:t>e subgrupos de indicadores de qualidade</a:t>
            </a:r>
          </a:p>
          <a:p>
            <a:r>
              <a:rPr lang="pt-PT" dirty="0" smtClean="0"/>
              <a:t>com </a:t>
            </a:r>
            <a:r>
              <a:rPr lang="pt-PT" dirty="0" smtClean="0"/>
              <a:t>maior e menor </a:t>
            </a:r>
            <a:r>
              <a:rPr lang="pt-PT" dirty="0" smtClean="0"/>
              <a:t>relevância </a:t>
            </a:r>
            <a:r>
              <a:rPr lang="pt-PT" dirty="0" smtClean="0"/>
              <a:t>no conjunto de actividades: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564904"/>
            <a:ext cx="315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- Envolvimento dos Alunos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3059668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- Bandeira Verde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3573016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Intervenção na comunidade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59632" y="458112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- Monitorização e avaliação</a:t>
            </a:r>
            <a:endParaRPr lang="pt-P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9632" y="50851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- Espaço Exterior</a:t>
            </a:r>
            <a:endParaRPr lang="pt-P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59632" y="5651956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Conselho Eco Escolas</a:t>
            </a:r>
            <a:endParaRPr lang="pt-P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539552" y="2708920"/>
            <a:ext cx="720080" cy="115212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>
            <a:off x="539552" y="4725144"/>
            <a:ext cx="720080" cy="12241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5471200" y="2060848"/>
            <a:ext cx="281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- 12.1 Alunos conhecem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471200" y="248360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- 3.3 Integração curricular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471200" y="2915652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- 7 Bandeira verde desempenho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99192" y="422108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1.2 Participação dos alunos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399192" y="465313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8.1.Gestão transportes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99192" y="508518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1.3.Modo funcionamento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eta para cima 18"/>
          <p:cNvSpPr/>
          <p:nvPr/>
        </p:nvSpPr>
        <p:spPr>
          <a:xfrm>
            <a:off x="4679112" y="2204864"/>
            <a:ext cx="720080" cy="187220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para baixo 19"/>
          <p:cNvSpPr/>
          <p:nvPr/>
        </p:nvSpPr>
        <p:spPr>
          <a:xfrm>
            <a:off x="4679112" y="4509120"/>
            <a:ext cx="720080" cy="17281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471200" y="33477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- 12.2.Alunos participam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71200" y="3789040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- 3.1.Temas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99192" y="550794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9.4.Água medidas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399192" y="602128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4.1.Medições instrumentos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pPr algn="ctr"/>
            <a:r>
              <a:rPr lang="pt-PT" sz="2500" dirty="0" smtClean="0"/>
              <a:t>Avaliação Global - % de escolas em cada escalão</a:t>
            </a:r>
            <a:endParaRPr lang="pt-PT" sz="25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630932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Base: 226 escolas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544522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DIPLOMA DE QUALIDADE </a:t>
            </a:r>
            <a:r>
              <a:rPr lang="pt-PT" sz="2800" dirty="0" smtClean="0"/>
              <a:t>atribuído a </a:t>
            </a:r>
            <a:br>
              <a:rPr lang="pt-PT" sz="2800" dirty="0" smtClean="0"/>
            </a:br>
            <a:r>
              <a:rPr lang="pt-PT" sz="2800" b="1" dirty="0" smtClean="0">
                <a:solidFill>
                  <a:srgbClr val="6EA92D"/>
                </a:solidFill>
              </a:rPr>
              <a:t>47% DAS ECO-ESCOLAS VISITADAS </a:t>
            </a:r>
            <a:r>
              <a:rPr lang="pt-PT" sz="2800" dirty="0" smtClean="0"/>
              <a:t>em 2011</a:t>
            </a:r>
            <a:endParaRPr lang="pt-PT" sz="28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2987824" y="1412776"/>
          <a:ext cx="5724525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11560" y="1556792"/>
          <a:ext cx="2411760" cy="3384377"/>
        </p:xfrm>
        <a:graphic>
          <a:graphicData uri="http://schemas.openxmlformats.org/drawingml/2006/table">
            <a:tbl>
              <a:tblPr/>
              <a:tblGrid>
                <a:gridCol w="1205880"/>
                <a:gridCol w="1205880"/>
              </a:tblGrid>
              <a:tr h="101531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Pontuação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Escolas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91-100%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9,73%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81-90%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71-80%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A92D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61-70%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51-60%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AA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41-50%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6552728" cy="1008112"/>
          </a:xfrm>
        </p:spPr>
        <p:txBody>
          <a:bodyPr/>
          <a:lstStyle/>
          <a:p>
            <a:pPr eaLnBrk="1" hangingPunct="1"/>
            <a:r>
              <a:rPr lang="pt-PT" sz="2800" b="1" dirty="0" smtClean="0"/>
              <a:t>Caracterização da </a:t>
            </a:r>
            <a:r>
              <a:rPr lang="pt-PT" sz="2800" b="1" dirty="0" smtClean="0"/>
              <a:t>amostra</a:t>
            </a: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000" dirty="0" smtClean="0"/>
              <a:t>225 escolas visitadas em 2011</a:t>
            </a:r>
            <a:r>
              <a:rPr lang="pt-PT" sz="2800" dirty="0" smtClean="0"/>
              <a:t/>
            </a:r>
            <a:br>
              <a:rPr lang="pt-PT" sz="2800" dirty="0" smtClean="0"/>
            </a:br>
            <a:endParaRPr lang="pt-PT" sz="2800" dirty="0" smtClean="0"/>
          </a:p>
        </p:txBody>
      </p:sp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519113" y="6256338"/>
            <a:ext cx="2095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/>
              <a:t>Base: </a:t>
            </a:r>
            <a:r>
              <a:rPr lang="pt-PT" dirty="0" smtClean="0"/>
              <a:t>226 </a:t>
            </a:r>
            <a:r>
              <a:rPr lang="pt-PT" dirty="0"/>
              <a:t>Escolas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1835696" y="1844824"/>
          <a:ext cx="54726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PT" dirty="0" smtClean="0"/>
              <a:t>Avaliação Global</a:t>
            </a: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2268538" y="1449388"/>
            <a:ext cx="4968875" cy="3952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Escola com Classificação mais elevada</a:t>
            </a:r>
          </a:p>
        </p:txBody>
      </p:sp>
      <p:sp>
        <p:nvSpPr>
          <p:cNvPr id="56324" name="Text Box 18"/>
          <p:cNvSpPr txBox="1">
            <a:spLocks noChangeArrowheads="1"/>
          </p:cNvSpPr>
          <p:nvPr/>
        </p:nvSpPr>
        <p:spPr bwMode="auto">
          <a:xfrm>
            <a:off x="2268538" y="2708275"/>
            <a:ext cx="4968875" cy="6699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smtClean="0"/>
              <a:t>Escolas </a:t>
            </a:r>
            <a:r>
              <a:rPr lang="pt-PT" dirty="0"/>
              <a:t>com segunda Classificação mais elevada</a:t>
            </a:r>
          </a:p>
        </p:txBody>
      </p:sp>
      <p:sp>
        <p:nvSpPr>
          <p:cNvPr id="56325" name="Text Box 20"/>
          <p:cNvSpPr txBox="1">
            <a:spLocks noChangeArrowheads="1"/>
          </p:cNvSpPr>
          <p:nvPr/>
        </p:nvSpPr>
        <p:spPr bwMode="auto">
          <a:xfrm>
            <a:off x="2268538" y="4414838"/>
            <a:ext cx="4968875" cy="6699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/>
              <a:t>Escola com a Terceira Classificação mais elevada</a:t>
            </a:r>
          </a:p>
        </p:txBody>
      </p:sp>
      <p:sp>
        <p:nvSpPr>
          <p:cNvPr id="56326" name="Text Box 82"/>
          <p:cNvSpPr txBox="1">
            <a:spLocks noChangeArrowheads="1"/>
          </p:cNvSpPr>
          <p:nvPr/>
        </p:nvSpPr>
        <p:spPr bwMode="auto">
          <a:xfrm>
            <a:off x="2422158" y="2060848"/>
            <a:ext cx="4814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 err="1" smtClean="0"/>
              <a:t>Agrup</a:t>
            </a:r>
            <a:r>
              <a:rPr lang="pt-PT" dirty="0" smtClean="0"/>
              <a:t>. de Escolas Cidade de Castelo Branco</a:t>
            </a:r>
            <a:endParaRPr lang="pt-PT" dirty="0"/>
          </a:p>
        </p:txBody>
      </p:sp>
      <p:sp>
        <p:nvSpPr>
          <p:cNvPr id="56327" name="Text Box 83"/>
          <p:cNvSpPr txBox="1">
            <a:spLocks noChangeArrowheads="1"/>
          </p:cNvSpPr>
          <p:nvPr/>
        </p:nvSpPr>
        <p:spPr bwMode="auto">
          <a:xfrm>
            <a:off x="2968903" y="3573016"/>
            <a:ext cx="3711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dirty="0" smtClean="0"/>
              <a:t>Escola </a:t>
            </a:r>
            <a:r>
              <a:rPr lang="pt-PT" dirty="0" err="1" smtClean="0"/>
              <a:t>Sec</a:t>
            </a:r>
            <a:r>
              <a:rPr lang="pt-PT" dirty="0" smtClean="0"/>
              <a:t>. de Leal da Câmara</a:t>
            </a:r>
          </a:p>
          <a:p>
            <a:pPr algn="ctr"/>
            <a:r>
              <a:rPr lang="pt-PT" dirty="0" smtClean="0"/>
              <a:t>Instituto Militar Pupilos do Exército</a:t>
            </a:r>
            <a:endParaRPr lang="pt-PT" dirty="0"/>
          </a:p>
        </p:txBody>
      </p:sp>
      <p:sp>
        <p:nvSpPr>
          <p:cNvPr id="56328" name="Text Box 84"/>
          <p:cNvSpPr txBox="1">
            <a:spLocks noChangeArrowheads="1"/>
          </p:cNvSpPr>
          <p:nvPr/>
        </p:nvSpPr>
        <p:spPr bwMode="auto">
          <a:xfrm>
            <a:off x="2771800" y="5301208"/>
            <a:ext cx="3865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 smtClean="0"/>
              <a:t>Escola EB1/JI de Passos - </a:t>
            </a:r>
            <a:r>
              <a:rPr lang="pt-PT" dirty="0" err="1" smtClean="0"/>
              <a:t>Caldelas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4" grpId="0" animBg="1"/>
      <p:bldP spid="56325" grpId="0" animBg="1"/>
      <p:bldP spid="56326" grpId="0"/>
      <p:bldP spid="56327" grpId="0"/>
      <p:bldP spid="563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49492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Avaliação Global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40546" y="620688"/>
            <a:ext cx="4968875" cy="36933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smtClean="0"/>
              <a:t>Diploma de Qualidade de 80% a 85%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9693" y="1296566"/>
          <a:ext cx="5544615" cy="4644325"/>
        </p:xfrm>
        <a:graphic>
          <a:graphicData uri="http://schemas.openxmlformats.org/drawingml/2006/table">
            <a:tbl>
              <a:tblPr/>
              <a:tblGrid>
                <a:gridCol w="3848565"/>
                <a:gridCol w="1696050"/>
              </a:tblGrid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de Barbosa </a:t>
                      </a:r>
                      <a:r>
                        <a:rPr lang="pt-PT" sz="12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du</a:t>
                      </a:r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Bocage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EBI de Ferreiras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Algarve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do Areeiro - Alcobaça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Sec. com 3.º Ciclo de Serpa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Alentejo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Colégio do Sagrado Coração de Maria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Carvalhal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Alentejo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Social Quinta da Boa Vista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Jardim Escola João de Deus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Agrupamento de Escolas Fortunato de Almeida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1/PE da Fonte da Rocha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DRAMB Madeira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Agrup. de Escolas Padre João Coelho Cabanita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Algarve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Casa de Infância de Santo António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Lar das Criancinhas da Horta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EB1/PE do Covão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DRAMB Madeira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2,3/S de S. Martinho do Porto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Externato Cooperativo da Benedita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1/PE de Ribeiro de Alforra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DRAMB Madeira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de Gandarela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São João de Deus - Messines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Algarve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Jardim de Infância de Folhadosa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 Frei António Brandão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C.A.S.A - Bernardo Manuel Silveira Estrela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Ribeira Ruiva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- Quinta da Cabouca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EBI/JI de Gavião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Alentejo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49492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Avaliação Global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40546" y="1115452"/>
            <a:ext cx="4968875" cy="36933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smtClean="0"/>
              <a:t>Diploma de Qualidade de 80% a 85%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27684" y="1772816"/>
          <a:ext cx="5688632" cy="4644325"/>
        </p:xfrm>
        <a:graphic>
          <a:graphicData uri="http://schemas.openxmlformats.org/drawingml/2006/table">
            <a:tbl>
              <a:tblPr/>
              <a:tblGrid>
                <a:gridCol w="4464495"/>
                <a:gridCol w="1224137"/>
              </a:tblGrid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EBI de Freixo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Vilarelho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2,3/S Luis de Camões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Sec. de Lagoa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Jardim de Infância de Charneca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S. Caetano Nº 1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Capelas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2,3/S De São João da Pesqueira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EB1/JI Cantanhede - Sul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do Carvalhal de Aljubarrota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Fenais da Luz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de Vale de Milhaços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da Maia (Ribeira Grande)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Melides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Alentejo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Nº1 de Vila Seca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Nun'Alvares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Profi. Agrícola Fernando Barros Leal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EB1,2/JI de Lajes das Flores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da Fontinha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Sec. de Vendas Novas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Alentejo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Agrup. De Escolas de Cabeceiras de Basto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Escolar de Vilar de Mouros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Básica e Secundária de Sobral de Monte Agraço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Vestiaria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9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Matriz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2893" marR="2893" marT="289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49492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Avaliação Global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40546" y="620688"/>
            <a:ext cx="4968875" cy="36933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smtClean="0"/>
              <a:t>Diploma de Qualidade de 86% a 89%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03648" y="1268760"/>
          <a:ext cx="6336704" cy="5319755"/>
        </p:xfrm>
        <a:graphic>
          <a:graphicData uri="http://schemas.openxmlformats.org/drawingml/2006/table">
            <a:tbl>
              <a:tblPr/>
              <a:tblGrid>
                <a:gridCol w="4565152"/>
                <a:gridCol w="1771552"/>
              </a:tblGrid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EBI/S Cardeal Costa Nunes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Profissional do Alto Lima - Arcos de Valdevez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9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de Estudos de Fátima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Carapeços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Escolar de Vale de Ílhavo (ex JI)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EBI de Arrifes - Núcleo EB 2,3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de Alpendorada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Agrup. de Escolas de Pardilhó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Viso/ JI Santa Catarina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Agrupamento de Escolas de Gouveia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Poços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S/3 de Pinhal do Rei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 da Covoada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9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de Bem Estar Social da Zona Alta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São Vicente Ferreira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Sec. de Vouzela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Externato das Escravas do Sagrado Coração de Jesus (Porto)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9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do Bairro Padre Cruz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Júlio Saúl Dias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1 Costa Nova do Prado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Padre António Nunes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9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Octávio Duarte Ferreira de Tramagal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Macinhata do Vouga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9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Frei Estevão Martins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do Refúgio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98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2,3/S de Mação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1/JI da Calheta de Nesquim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Vila Real Nº 5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Oporto British School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Camarneira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Profi. do Pico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3965" marR="3965" marT="396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494928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Avaliação Global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8538" y="620688"/>
            <a:ext cx="4968875" cy="36933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smtClean="0"/>
              <a:t>Diploma de Excelência de 90% a 95%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55676" y="1268760"/>
          <a:ext cx="5832648" cy="4855528"/>
        </p:xfrm>
        <a:graphic>
          <a:graphicData uri="http://schemas.openxmlformats.org/drawingml/2006/table">
            <a:tbl>
              <a:tblPr/>
              <a:tblGrid>
                <a:gridCol w="4392488"/>
                <a:gridCol w="1440160"/>
              </a:tblGrid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Profi. Gustave Eiffel - Lumiar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Mourisca do Vouga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S/3 de Adolfo Portela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Milheirós de Poiares - Agrup. Escolas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2,3/S de Paredes de Coura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Colégio da Imaculada Conceição - Cernache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General Humberto Delgado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Escolar de S. Romão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Maiorga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Educativo Alice Nabeiro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Alentejo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EB1 de Almeirim - Edifício Canto do Jardim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Nº 2 Vila Real (Bairro de S. vicente de Paulo)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Assoc. Mamedense de Apoio Social - "AMAS"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 de Almeirim - Edifício Moinho de Vento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S. Pedro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Agrupamento de Escolas de Vila Nova de Paiva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Centro Educativo Pampilhosa/ Escola EB1 Nº 1 da Pampilhosa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Jardim de Infância de Gouveia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de Colares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2,3/S Dra. Maria Judite Serrão Andrade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Externato Marista de Lisboa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Profi. Monsenhor João Maurício de Amaral Ferreira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SRAM Açores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4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 2,3 D. Domingos Jardo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5917" marR="5917" marT="5917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Avaliação Global</a:t>
            </a:r>
          </a:p>
        </p:txBody>
      </p:sp>
      <p:sp>
        <p:nvSpPr>
          <p:cNvPr id="57378" name="Text Box 6"/>
          <p:cNvSpPr txBox="1">
            <a:spLocks noChangeArrowheads="1"/>
          </p:cNvSpPr>
          <p:nvPr/>
        </p:nvSpPr>
        <p:spPr bwMode="auto">
          <a:xfrm>
            <a:off x="2268538" y="1449388"/>
            <a:ext cx="4968875" cy="36933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smtClean="0"/>
              <a:t>Diploma de Excelência  &gt;95%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99592" y="2852936"/>
          <a:ext cx="6696744" cy="1135380"/>
        </p:xfrm>
        <a:graphic>
          <a:graphicData uri="http://schemas.openxmlformats.org/drawingml/2006/table">
            <a:tbl>
              <a:tblPr/>
              <a:tblGrid>
                <a:gridCol w="5112568"/>
                <a:gridCol w="158417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EB1/JI de Passos - </a:t>
                      </a:r>
                      <a:r>
                        <a:rPr lang="pt-PT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Caldelas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Escola Sec. de Leal da Câmara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Instituto Militar Pupilos do Exército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LVT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Agrup</a:t>
                      </a:r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de Escolas Cidade de Castelo Branco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DRE Centro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200" dirty="0" smtClean="0"/>
              <a:t>Ficha técnica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PT" sz="1600" b="1" dirty="0" smtClean="0"/>
              <a:t>Dados recolhidos pelos Observadores das seguintes entidades</a:t>
            </a:r>
          </a:p>
          <a:p>
            <a:pPr eaLnBrk="1" hangingPunct="1"/>
            <a:endParaRPr lang="pt-PT" sz="1600" dirty="0" smtClean="0"/>
          </a:p>
          <a:p>
            <a:pPr eaLnBrk="1" hangingPunct="1"/>
            <a:endParaRPr lang="pt-PT" sz="1600" dirty="0" smtClean="0"/>
          </a:p>
          <a:p>
            <a:pPr eaLnBrk="1" hangingPunct="1"/>
            <a:endParaRPr lang="pt-PT" sz="1600" dirty="0" smtClean="0"/>
          </a:p>
          <a:p>
            <a:pPr eaLnBrk="1" hangingPunct="1"/>
            <a:endParaRPr lang="pt-PT" sz="2500" dirty="0" smtClean="0"/>
          </a:p>
          <a:p>
            <a:pPr eaLnBrk="1" hangingPunct="1"/>
            <a:endParaRPr lang="pt-PT" sz="2500" dirty="0" smtClean="0"/>
          </a:p>
          <a:p>
            <a:pPr eaLnBrk="1" hangingPunct="1"/>
            <a:r>
              <a:rPr lang="pt-PT" sz="1400" b="1" dirty="0" smtClean="0"/>
              <a:t>Coordenação</a:t>
            </a:r>
            <a:r>
              <a:rPr lang="pt-PT" sz="1400" dirty="0" smtClean="0"/>
              <a:t/>
            </a:r>
            <a:br>
              <a:rPr lang="pt-PT" sz="1400" dirty="0" smtClean="0"/>
            </a:br>
            <a:endParaRPr lang="pt-PT" sz="1400" dirty="0" smtClean="0"/>
          </a:p>
          <a:p>
            <a:pPr eaLnBrk="1" hangingPunct="1"/>
            <a:endParaRPr lang="pt-PT" sz="1400" dirty="0" smtClean="0"/>
          </a:p>
          <a:p>
            <a:pPr eaLnBrk="1" hangingPunct="1"/>
            <a:endParaRPr lang="pt-PT" sz="1400" dirty="0" smtClean="0"/>
          </a:p>
          <a:p>
            <a:pPr eaLnBrk="1" hangingPunct="1"/>
            <a:endParaRPr lang="pt-PT" sz="1400" dirty="0" smtClean="0"/>
          </a:p>
          <a:p>
            <a:pPr eaLnBrk="1" hangingPunct="1"/>
            <a:r>
              <a:rPr lang="pt-PT" sz="1400" dirty="0" smtClean="0"/>
              <a:t>Tratamento de dados por:</a:t>
            </a:r>
          </a:p>
          <a:p>
            <a:pPr lvl="1" eaLnBrk="1" hangingPunct="1"/>
            <a:r>
              <a:rPr lang="pt-PT" sz="1400" dirty="0" smtClean="0"/>
              <a:t>2ii – Informática &amp; Informação Lda.</a:t>
            </a:r>
          </a:p>
          <a:p>
            <a:pPr eaLnBrk="1" hangingPunct="1"/>
            <a:endParaRPr lang="pt-PT" sz="2500" dirty="0" smtClean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5400000">
            <a:off x="4139952" y="-1323528"/>
            <a:ext cx="1440161" cy="76328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9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2564904"/>
            <a:ext cx="14553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logs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9" y="2636912"/>
            <a:ext cx="15736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3" y="1844824"/>
            <a:ext cx="1296144" cy="93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993" y="1988840"/>
            <a:ext cx="131979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876257" y="1916832"/>
          <a:ext cx="1530862" cy="648072"/>
        </p:xfrm>
        <a:graphic>
          <a:graphicData uri="http://schemas.openxmlformats.org/presentationml/2006/ole">
            <p:oleObj spid="_x0000_s1027" name="Fotografia do Photo Editor" r:id="rId7" imgW="1867161" imgH="790476" progId="">
              <p:embed/>
            </p:oleObj>
          </a:graphicData>
        </a:graphic>
      </p:graphicFrame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5" y="1844824"/>
            <a:ext cx="1440160" cy="78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9" y="2564904"/>
            <a:ext cx="15121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005064"/>
            <a:ext cx="1981500" cy="77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Utilizador\Documents\ABAE\ABAE2008_09\00 .Logos e simbolos\@LOGOSABAE\NOVOS\e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005064"/>
            <a:ext cx="801216" cy="7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8229600" cy="1143000"/>
          </a:xfrm>
        </p:spPr>
        <p:txBody>
          <a:bodyPr/>
          <a:lstStyle/>
          <a:p>
            <a:pPr eaLnBrk="1" hangingPunct="1"/>
            <a:r>
              <a:rPr lang="pt-PT" dirty="0" smtClean="0"/>
              <a:t>225 escolas visitadas em 2011</a:t>
            </a:r>
            <a:endParaRPr lang="pt-PT" dirty="0" smtClean="0"/>
          </a:p>
        </p:txBody>
      </p:sp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519113" y="6256338"/>
            <a:ext cx="2095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/>
              <a:t>Base: </a:t>
            </a:r>
            <a:r>
              <a:rPr lang="pt-PT" dirty="0" smtClean="0"/>
              <a:t>226 </a:t>
            </a:r>
            <a:r>
              <a:rPr lang="pt-PT" dirty="0"/>
              <a:t>Escolas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1835696" y="1844824"/>
          <a:ext cx="54726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1. Conselho </a:t>
            </a:r>
            <a:r>
              <a:rPr lang="pt-PT" sz="2500" dirty="0" err="1" smtClean="0"/>
              <a:t>Eco-Escolas</a:t>
            </a:r>
            <a:endParaRPr lang="pt-PT" sz="2500" dirty="0" smtClean="0"/>
          </a:p>
        </p:txBody>
      </p:sp>
      <p:graphicFrame>
        <p:nvGraphicFramePr>
          <p:cNvPr id="7" name="Gráfico 6"/>
          <p:cNvGraphicFramePr/>
          <p:nvPr/>
        </p:nvGraphicFramePr>
        <p:xfrm>
          <a:off x="1799692" y="1844824"/>
          <a:ext cx="55446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427168" cy="580926"/>
          </a:xfrm>
        </p:spPr>
        <p:txBody>
          <a:bodyPr/>
          <a:lstStyle/>
          <a:p>
            <a:pPr algn="ctr" eaLnBrk="1" hangingPunct="1"/>
            <a:r>
              <a:rPr lang="pt-PT" sz="2500" dirty="0" smtClean="0"/>
              <a:t>1. Conselho </a:t>
            </a:r>
            <a:r>
              <a:rPr lang="pt-PT" sz="2500" dirty="0" err="1" smtClean="0"/>
              <a:t>Eco-Escolas</a:t>
            </a:r>
            <a:endParaRPr lang="pt-PT" sz="2500" dirty="0" smtClean="0"/>
          </a:p>
        </p:txBody>
      </p:sp>
      <p:sp>
        <p:nvSpPr>
          <p:cNvPr id="44062" name="Text Box 12"/>
          <p:cNvSpPr txBox="1">
            <a:spLocks noChangeArrowheads="1"/>
          </p:cNvSpPr>
          <p:nvPr/>
        </p:nvSpPr>
        <p:spPr bwMode="auto">
          <a:xfrm>
            <a:off x="2195736" y="980728"/>
            <a:ext cx="4968875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/>
              <a:t>Escolas com Classificação mais elevada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95737" y="1628800"/>
          <a:ext cx="4752527" cy="4263197"/>
        </p:xfrm>
        <a:graphic>
          <a:graphicData uri="http://schemas.openxmlformats.org/drawingml/2006/table">
            <a:tbl>
              <a:tblPr/>
              <a:tblGrid>
                <a:gridCol w="3384375"/>
                <a:gridCol w="1368152"/>
              </a:tblGrid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Escola EB1/PE do Covão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DRAMB Madeira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- Quinta da Cabouca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da Fontinha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Agrupamento de Escolas de Gouveia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1/JI da Calheta de Nesquim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Maiorga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Jardim de Infância de Gouveia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Vale de Milhaços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Nun'Alvares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Matriz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Padre António Nunes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do Refúgio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Oporto British School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16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do Pico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Gustave Eiffel - Lumiar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General Humberto Delgado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D. Domingos Jardo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Passos - Caldelas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2. Auditoria Ambiental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132856" y="2057400"/>
          <a:ext cx="4878288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52934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2. Auditoria Ambiental</a:t>
            </a:r>
          </a:p>
        </p:txBody>
      </p:sp>
      <p:sp>
        <p:nvSpPr>
          <p:cNvPr id="45096" name="Text Box 6"/>
          <p:cNvSpPr txBox="1">
            <a:spLocks noChangeArrowheads="1"/>
          </p:cNvSpPr>
          <p:nvPr/>
        </p:nvSpPr>
        <p:spPr bwMode="auto">
          <a:xfrm>
            <a:off x="2267744" y="836712"/>
            <a:ext cx="4968875" cy="3952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Escolas com Classificação mais elevada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45935" y="1484784"/>
          <a:ext cx="5052131" cy="4326080"/>
        </p:xfrm>
        <a:graphic>
          <a:graphicData uri="http://schemas.openxmlformats.org/drawingml/2006/table">
            <a:tbl>
              <a:tblPr/>
              <a:tblGrid>
                <a:gridCol w="4104456"/>
                <a:gridCol w="947675"/>
              </a:tblGrid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EB1 de Almeirim - Edifício Canto do Jardim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Almeirim - Edifício Moinho de Vento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Vale de Milhaços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Camarneira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Agrup. de Escolas Cidade de Castelo Branco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Passos - Caldelas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Grande Colégio Universal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 de Meleças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do Refúgio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São Vicente Ferreira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Alpendorada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Jardim de Infância de Gouveia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Centro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de Colares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EB1/JI de Poços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2,3/S de Paredes de Coura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Norte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Profi. Monsenhor João Maurício de Amaral Ferreira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89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1/JI da Calheta de Nesquim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SRAM Açores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Instituto Militar Pupilos do Exército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EB 2,3 D. Domingos Jardo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Escola Sec. de Leal da Câmara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DRE LVT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pt-PT" sz="2500" dirty="0" smtClean="0"/>
              <a:t>3. Plano de </a:t>
            </a:r>
            <a:r>
              <a:rPr lang="pt-PT" sz="2500" dirty="0" err="1" smtClean="0"/>
              <a:t>ação</a:t>
            </a:r>
            <a:r>
              <a:rPr lang="pt-PT" sz="2500" dirty="0" smtClean="0"/>
              <a:t> </a:t>
            </a:r>
            <a:r>
              <a:rPr lang="pt-PT" sz="2500" dirty="0" smtClean="0"/>
              <a:t>e Currículo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1979712" y="2060848"/>
          <a:ext cx="5094312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FBEF59"/>
      </a:accent1>
      <a:accent2>
        <a:srgbClr val="F3A447"/>
      </a:accent2>
      <a:accent3>
        <a:srgbClr val="92D050"/>
      </a:accent3>
      <a:accent4>
        <a:srgbClr val="00B050"/>
      </a:accent4>
      <a:accent5>
        <a:srgbClr val="536142"/>
      </a:accent5>
      <a:accent6>
        <a:srgbClr val="B79214"/>
      </a:accent6>
      <a:hlink>
        <a:srgbClr val="7153A0"/>
      </a:hlink>
      <a:folHlink>
        <a:srgbClr val="00206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1369</TotalTime>
  <Words>3293</Words>
  <Application>Microsoft Office PowerPoint</Application>
  <PresentationFormat>Apresentação no Ecrã (4:3)</PresentationFormat>
  <Paragraphs>790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8" baseType="lpstr">
      <vt:lpstr>Patrimônio Líquido</vt:lpstr>
      <vt:lpstr>Fotografia do Photo Editor</vt:lpstr>
      <vt:lpstr>Avaliação Eco-Escolas 2011</vt:lpstr>
      <vt:lpstr>Diapositivo 2</vt:lpstr>
      <vt:lpstr>Caracterização da amostra 225 escolas visitadas em 2011 </vt:lpstr>
      <vt:lpstr>225 escolas visitadas em 2011</vt:lpstr>
      <vt:lpstr>1. Conselho Eco-Escolas</vt:lpstr>
      <vt:lpstr>1. Conselho Eco-Escolas</vt:lpstr>
      <vt:lpstr>2. Auditoria Ambiental</vt:lpstr>
      <vt:lpstr>2. Auditoria Ambiental</vt:lpstr>
      <vt:lpstr>3. Plano de ação e Currículo</vt:lpstr>
      <vt:lpstr>3. Plano de acção e Currículo</vt:lpstr>
      <vt:lpstr>4. Monitorização e Avaliação</vt:lpstr>
      <vt:lpstr>4. Monitorização e Avaliação</vt:lpstr>
      <vt:lpstr>5. Comunicação/divulgação</vt:lpstr>
      <vt:lpstr>5. Comunicação/divulgação</vt:lpstr>
      <vt:lpstr>6. Eco-Código 7. Bandeira Verde</vt:lpstr>
      <vt:lpstr>8. Espaço exterior da escola</vt:lpstr>
      <vt:lpstr>8. Espaço exterior da escola</vt:lpstr>
      <vt:lpstr>9. Espaço interior do edifício</vt:lpstr>
      <vt:lpstr>9. Espaço interior do edifício</vt:lpstr>
      <vt:lpstr>10. Intervenção na comunidade</vt:lpstr>
      <vt:lpstr>11. Intervenção na comunidade</vt:lpstr>
      <vt:lpstr>11. Gestão da escola</vt:lpstr>
      <vt:lpstr>11. Gestão da escola</vt:lpstr>
      <vt:lpstr>12. Envolvimento dos alunos</vt:lpstr>
      <vt:lpstr>12. Gestão da escola</vt:lpstr>
      <vt:lpstr>Avaliação por grupo</vt:lpstr>
      <vt:lpstr>Avaliação por Actividade</vt:lpstr>
      <vt:lpstr>Conclusões</vt:lpstr>
      <vt:lpstr>Avaliação Global - % de escolas em cada escalão</vt:lpstr>
      <vt:lpstr>Avaliação Global</vt:lpstr>
      <vt:lpstr>Avaliação Global</vt:lpstr>
      <vt:lpstr>Avaliação Global</vt:lpstr>
      <vt:lpstr>Avaliação Global</vt:lpstr>
      <vt:lpstr>Avaliação Global</vt:lpstr>
      <vt:lpstr>Avaliação Global</vt:lpstr>
      <vt:lpstr>Ficha técnica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Francisco Ourique</dc:creator>
  <cp:lastModifiedBy>Utilizador</cp:lastModifiedBy>
  <cp:revision>94</cp:revision>
  <dcterms:created xsi:type="dcterms:W3CDTF">2009-07-06T23:36:48Z</dcterms:created>
  <dcterms:modified xsi:type="dcterms:W3CDTF">2012-02-02T02:54:35Z</dcterms:modified>
</cp:coreProperties>
</file>