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70" r:id="rId2"/>
    <p:sldId id="256" r:id="rId3"/>
    <p:sldId id="275" r:id="rId4"/>
    <p:sldId id="271" r:id="rId5"/>
    <p:sldId id="257" r:id="rId6"/>
    <p:sldId id="267" r:id="rId7"/>
    <p:sldId id="258" r:id="rId8"/>
    <p:sldId id="264" r:id="rId9"/>
    <p:sldId id="265" r:id="rId10"/>
    <p:sldId id="268" r:id="rId11"/>
    <p:sldId id="269" r:id="rId12"/>
    <p:sldId id="259" r:id="rId13"/>
    <p:sldId id="260" r:id="rId14"/>
    <p:sldId id="262" r:id="rId15"/>
    <p:sldId id="263" r:id="rId16"/>
    <p:sldId id="279" r:id="rId17"/>
    <p:sldId id="272" r:id="rId18"/>
    <p:sldId id="273" r:id="rId19"/>
    <p:sldId id="276" r:id="rId20"/>
    <p:sldId id="277" r:id="rId21"/>
    <p:sldId id="278" r:id="rId22"/>
    <p:sldId id="266" r:id="rId2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-7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49332-0FC9-4EBF-A116-49FEEB7FC390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54ACD-9DD8-4B88-9D46-78131BBA73C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40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54ACD-9DD8-4B88-9D46-78131BBA73C7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791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54ACD-9DD8-4B88-9D46-78131BBA73C7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060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28D90FF-72BF-48FA-B588-D2815D75E61A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14CDB5C-1A74-48BC-B072-91AE8D2975E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0FF-72BF-48FA-B588-D2815D75E61A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B5C-1A74-48BC-B072-91AE8D2975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0FF-72BF-48FA-B588-D2815D75E61A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B5C-1A74-48BC-B072-91AE8D2975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0FF-72BF-48FA-B588-D2815D75E61A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B5C-1A74-48BC-B072-91AE8D2975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0FF-72BF-48FA-B588-D2815D75E61A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B5C-1A74-48BC-B072-91AE8D2975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0FF-72BF-48FA-B588-D2815D75E61A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B5C-1A74-48BC-B072-91AE8D2975E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0FF-72BF-48FA-B588-D2815D75E61A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B5C-1A74-48BC-B072-91AE8D2975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0FF-72BF-48FA-B588-D2815D75E61A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B5C-1A74-48BC-B072-91AE8D2975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0FF-72BF-48FA-B588-D2815D75E61A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B5C-1A74-48BC-B072-91AE8D2975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0FF-72BF-48FA-B588-D2815D75E61A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B5C-1A74-48BC-B072-91AE8D2975E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0FF-72BF-48FA-B588-D2815D75E61A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B5C-1A74-48BC-B072-91AE8D2975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28D90FF-72BF-48FA-B588-D2815D75E61A}" type="datetimeFigureOut">
              <a:rPr lang="pt-PT" smtClean="0"/>
              <a:pPr/>
              <a:t>21-01-2013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14CDB5C-1A74-48BC-B072-91AE8D2975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youtube.com/watch?v=iH1x7F-aqXA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sabelsalazar.pt/" TargetMode="External"/><Relationship Id="rId2" Type="http://schemas.openxmlformats.org/officeDocument/2006/relationships/hyperlink" Target="mailto:ecoesas0910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ecoesas.blogspo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8024" y="2407300"/>
            <a:ext cx="3313355" cy="2205772"/>
          </a:xfrm>
        </p:spPr>
        <p:txBody>
          <a:bodyPr>
            <a:normAutofit/>
          </a:bodyPr>
          <a:lstStyle/>
          <a:p>
            <a:r>
              <a:rPr lang="pt-PT" sz="2400" b="1" dirty="0"/>
              <a:t>S</a:t>
            </a:r>
            <a:r>
              <a:rPr lang="pt-PT" sz="2400" b="1" dirty="0" smtClean="0"/>
              <a:t>eminário Nacional  </a:t>
            </a:r>
            <a:r>
              <a:rPr lang="pt-PT" sz="2400" b="1" dirty="0" err="1" smtClean="0"/>
              <a:t>Eco-Escolas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88024" y="5586413"/>
            <a:ext cx="3309803" cy="360040"/>
          </a:xfrm>
        </p:spPr>
        <p:txBody>
          <a:bodyPr>
            <a:normAutofit lnSpcReduction="10000"/>
          </a:bodyPr>
          <a:lstStyle/>
          <a:p>
            <a:pPr algn="r"/>
            <a:r>
              <a:rPr lang="pt-PT" b="1" dirty="0"/>
              <a:t>Águeda 2013</a:t>
            </a:r>
          </a:p>
          <a:p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107504" y="2083787"/>
            <a:ext cx="4392488" cy="20621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pt-PT" sz="3200" b="1" dirty="0">
                <a:solidFill>
                  <a:srgbClr val="94C600"/>
                </a:solidFill>
                <a:ea typeface="+mj-ea"/>
                <a:cs typeface="+mj-cs"/>
              </a:rPr>
              <a:t>A importância do envolvimento dos alunos em concursos / projetos ambientais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51004"/>
            <a:ext cx="3087638" cy="140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1797372" cy="17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7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0" y="692696"/>
            <a:ext cx="6696745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CONVITE ACÇÃO DE SENSIBILIZAÇÃO PARA UMA MELHOR EFICIÊNCIA ENERGÉTICA</a:t>
            </a:r>
          </a:p>
        </p:txBody>
      </p:sp>
      <p:pic>
        <p:nvPicPr>
          <p:cNvPr id="12290" name="Picture 2" descr="C:\Users\Renata\Desktop\conv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912768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692696"/>
            <a:ext cx="7704855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ACÇÃO </a:t>
            </a:r>
            <a:r>
              <a:rPr lang="pt-PT" sz="2000" b="1" dirty="0" smtClean="0"/>
              <a:t>DE SENSIBILIZAÇÃO SOBRE EFICIÊNCIA  ENERGÉTICA </a:t>
            </a:r>
          </a:p>
          <a:p>
            <a:r>
              <a:rPr lang="pt-PT" sz="2000" b="1" dirty="0" smtClean="0"/>
              <a:t>6 DE MAIO NO AUDITÓRIO DA JUNTA DE FREGUESIA</a:t>
            </a:r>
          </a:p>
        </p:txBody>
      </p:sp>
      <p:pic>
        <p:nvPicPr>
          <p:cNvPr id="14338" name="Picture 2" descr="E:\energy\P10107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15303" r="26714" b="18099"/>
          <a:stretch/>
        </p:blipFill>
        <p:spPr bwMode="auto">
          <a:xfrm>
            <a:off x="683568" y="1556792"/>
            <a:ext cx="3610681" cy="22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E:\energy\P1010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1745209"/>
            <a:ext cx="3923928" cy="220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E:\energy\P1010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79947"/>
            <a:ext cx="3563888" cy="200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E:\energy\P10108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r="9950"/>
          <a:stretch/>
        </p:blipFill>
        <p:spPr bwMode="auto">
          <a:xfrm>
            <a:off x="871964" y="3975244"/>
            <a:ext cx="3422285" cy="23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1" y="692696"/>
            <a:ext cx="61206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CAMPANHA  NA RUA- NA FEIRA LOCAL </a:t>
            </a:r>
          </a:p>
        </p:txBody>
      </p:sp>
      <p:pic>
        <p:nvPicPr>
          <p:cNvPr id="5122" name="Picture 2" descr="C:\Users\Renata\Desktop\Nova pasta (2)\IMG_1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546480" cy="199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enata\Desktop\Nova pasta (2)\IMG_1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635896" cy="20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enata\Desktop\Nova pasta (2)\IMG_1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83154"/>
            <a:ext cx="168347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enata\Desktop\Nova pasta (2)\IMG_11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06" y="3452170"/>
            <a:ext cx="1685154" cy="29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0" y="692696"/>
            <a:ext cx="6696745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CAMPANHA  NA RUA : A EQUIPA DE ALUNOS  E  ENCARREGADOS DE EDUCAÇAO </a:t>
            </a:r>
          </a:p>
          <a:p>
            <a:r>
              <a:rPr lang="pt-PT" sz="2000" b="1" dirty="0" smtClean="0"/>
              <a:t>14 DE  MAIO</a:t>
            </a:r>
          </a:p>
        </p:txBody>
      </p:sp>
      <p:pic>
        <p:nvPicPr>
          <p:cNvPr id="6146" name="Picture 2" descr="C:\Users\Renata\Desktop\Nova pasta (2)\IMG_1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66519"/>
            <a:ext cx="6480720" cy="36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enata\Desktop\Nova pasta (2)\IMG_11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3"/>
          <a:stretch/>
        </p:blipFill>
        <p:spPr bwMode="auto">
          <a:xfrm>
            <a:off x="5868144" y="5080111"/>
            <a:ext cx="3168352" cy="14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enata\Desktop\Nova pasta (2)\IMG_11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r="31606"/>
          <a:stretch/>
        </p:blipFill>
        <p:spPr bwMode="auto">
          <a:xfrm>
            <a:off x="355576" y="4437111"/>
            <a:ext cx="1591631" cy="21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1" y="692696"/>
            <a:ext cx="61206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CAMPANHA  NA RUA- NAS RUAS DE S MAMEDE</a:t>
            </a:r>
          </a:p>
        </p:txBody>
      </p:sp>
      <p:pic>
        <p:nvPicPr>
          <p:cNvPr id="8194" name="Picture 2" descr="C:\Users\Renata\Desktop\Nova pasta (2)\IMG_1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1" y="1340768"/>
            <a:ext cx="3888432" cy="21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enata\Desktop\Nova pasta (2)\IMG_1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54" y="4868511"/>
            <a:ext cx="2798018" cy="15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Renata\Desktop\Nova pasta (2)\IMG_1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2186"/>
            <a:ext cx="1566127" cy="278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Renata\Desktop\Nova pasta (2)\IMG_12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12619"/>
            <a:ext cx="1584176" cy="28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783150" y="1340768"/>
            <a:ext cx="18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PRESIDENTE DA JUNTA DE S MAMEDE</a:t>
            </a:r>
            <a:endParaRPr lang="pt-PT" sz="1200" dirty="0"/>
          </a:p>
        </p:txBody>
      </p:sp>
      <p:pic>
        <p:nvPicPr>
          <p:cNvPr id="8198" name="Picture 6" descr="C:\Users\Renata\Desktop\Nova pasta (2)\IMG_12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6"/>
          <a:stretch/>
        </p:blipFill>
        <p:spPr bwMode="auto">
          <a:xfrm>
            <a:off x="2411760" y="3581211"/>
            <a:ext cx="1683473" cy="22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enata\Desktop\Nova pasta (2)\IMG_12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20" y="2521241"/>
            <a:ext cx="1387059" cy="24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143191" y="505788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ENCONTRAMOS O NOSSO DIRECTOR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5152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1" y="692696"/>
            <a:ext cx="612068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CAMPANHA  NA RUA- OS ESTABELECIMENTOS COMERCIAIS</a:t>
            </a:r>
          </a:p>
        </p:txBody>
      </p:sp>
      <p:pic>
        <p:nvPicPr>
          <p:cNvPr id="9218" name="Picture 2" descr="C:\Users\Renata\Desktop\Nova pasta (2)\IMG_1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6542"/>
            <a:ext cx="3456384" cy="19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enata\Desktop\Nova pasta (2)\IMG_1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95818"/>
            <a:ext cx="2286207" cy="40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enata\Desktop\Nova pasta (2)\IMG_1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70592"/>
            <a:ext cx="1656184" cy="29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Renata\Desktop\Nova pasta (2)\IMG_12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/>
          <a:stretch/>
        </p:blipFill>
        <p:spPr bwMode="auto">
          <a:xfrm>
            <a:off x="899591" y="3717032"/>
            <a:ext cx="1676877" cy="24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0" y="692696"/>
            <a:ext cx="7416825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u="sng" dirty="0" smtClean="0"/>
              <a:t>Conclusões</a:t>
            </a:r>
            <a:r>
              <a:rPr lang="pt-PT" sz="2000" b="1" dirty="0" smtClean="0"/>
              <a:t>: ASPETOS POSITIVOS  DO ENVOLVIMENTO DOS ALUNOS EM PROJETOS/CONCURSOS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15615" y="2132856"/>
            <a:ext cx="7200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pt-PT" dirty="0" smtClean="0"/>
              <a:t>Estimula a criatividade </a:t>
            </a:r>
          </a:p>
          <a:p>
            <a:pPr marL="285750" indent="-285750">
              <a:buFont typeface="Wingdings" pitchFamily="2" charset="2"/>
              <a:buChar char="q"/>
            </a:pPr>
            <a:endParaRPr lang="pt-PT" dirty="0"/>
          </a:p>
          <a:p>
            <a:pPr marL="285750" indent="-285750">
              <a:buFont typeface="Wingdings" pitchFamily="2" charset="2"/>
              <a:buChar char="q"/>
            </a:pPr>
            <a:r>
              <a:rPr lang="pt-PT" dirty="0" smtClean="0"/>
              <a:t>Desenvolve a curiosidade científica</a:t>
            </a:r>
          </a:p>
          <a:p>
            <a:endParaRPr lang="pt-PT" dirty="0"/>
          </a:p>
          <a:p>
            <a:pPr marL="285750" indent="-285750">
              <a:buFont typeface="Wingdings" pitchFamily="2" charset="2"/>
              <a:buChar char="q"/>
            </a:pPr>
            <a:r>
              <a:rPr lang="pt-PT" dirty="0" smtClean="0"/>
              <a:t>Possibilita uma maior inserção dos alunos no meio escolar</a:t>
            </a:r>
          </a:p>
          <a:p>
            <a:pPr marL="285750" indent="-285750">
              <a:buFont typeface="Wingdings" pitchFamily="2" charset="2"/>
              <a:buChar char="q"/>
            </a:pPr>
            <a:endParaRPr lang="pt-PT" dirty="0"/>
          </a:p>
          <a:p>
            <a:pPr marL="285750" indent="-285750">
              <a:buFont typeface="Wingdings" pitchFamily="2" charset="2"/>
              <a:buChar char="q"/>
            </a:pPr>
            <a:r>
              <a:rPr lang="pt-PT" dirty="0" smtClean="0"/>
              <a:t>Estimula a participação ,  sem o clima de competitividade da sala de aula</a:t>
            </a:r>
          </a:p>
          <a:p>
            <a:pPr marL="285750" indent="-285750">
              <a:buFont typeface="Wingdings" pitchFamily="2" charset="2"/>
              <a:buChar char="q"/>
            </a:pPr>
            <a:endParaRPr lang="pt-PT" dirty="0"/>
          </a:p>
          <a:p>
            <a:pPr marL="285750" indent="-285750">
              <a:buFont typeface="Wingdings" pitchFamily="2" charset="2"/>
              <a:buChar char="q"/>
            </a:pPr>
            <a:r>
              <a:rPr lang="pt-PT" dirty="0" smtClean="0"/>
              <a:t>Permite a aprendizagem,  num clima   mais descontraído</a:t>
            </a:r>
          </a:p>
          <a:p>
            <a:pPr marL="285750" indent="-285750">
              <a:buFont typeface="Wingdings" pitchFamily="2" charset="2"/>
              <a:buChar char="q"/>
            </a:pPr>
            <a:endParaRPr lang="pt-PT" dirty="0"/>
          </a:p>
          <a:p>
            <a:pPr marL="285750" indent="-285750">
              <a:buFont typeface="Wingdings" pitchFamily="2" charset="2"/>
              <a:buChar char="q"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9101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1844824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BE" dirty="0" smtClean="0"/>
              <a:t> Grande </a:t>
            </a:r>
            <a:r>
              <a:rPr lang="fr-BE" dirty="0" err="1" smtClean="0"/>
              <a:t>receptividade</a:t>
            </a:r>
            <a:r>
              <a:rPr lang="fr-BE" dirty="0" smtClean="0"/>
              <a:t>  </a:t>
            </a:r>
            <a:r>
              <a:rPr lang="fr-BE" dirty="0"/>
              <a:t>e </a:t>
            </a:r>
            <a:r>
              <a:rPr lang="fr-BE" dirty="0" err="1"/>
              <a:t>envolvimento</a:t>
            </a:r>
            <a:r>
              <a:rPr lang="fr-BE" dirty="0"/>
              <a:t> dos </a:t>
            </a:r>
            <a:r>
              <a:rPr lang="fr-BE" dirty="0" err="1"/>
              <a:t>alunos</a:t>
            </a:r>
            <a:r>
              <a:rPr lang="fr-BE" dirty="0"/>
              <a:t> e </a:t>
            </a:r>
            <a:r>
              <a:rPr lang="fr-BE" dirty="0" err="1" smtClean="0"/>
              <a:t>respetivos</a:t>
            </a:r>
            <a:r>
              <a:rPr lang="fr-BE" dirty="0" smtClean="0"/>
              <a:t>  </a:t>
            </a:r>
            <a:r>
              <a:rPr lang="fr-BE" dirty="0"/>
              <a:t>EE no </a:t>
            </a:r>
            <a:r>
              <a:rPr lang="fr-BE" dirty="0" err="1"/>
              <a:t>desenvolvimento</a:t>
            </a:r>
            <a:r>
              <a:rPr lang="fr-BE" dirty="0"/>
              <a:t> da </a:t>
            </a:r>
            <a:r>
              <a:rPr lang="fr-BE" dirty="0" err="1"/>
              <a:t>campanha</a:t>
            </a:r>
            <a:r>
              <a:rPr lang="fr-BE" dirty="0"/>
              <a:t> para o </a:t>
            </a:r>
            <a:r>
              <a:rPr lang="fr-BE" dirty="0" err="1"/>
              <a:t>concurso</a:t>
            </a:r>
            <a:r>
              <a:rPr lang="fr-BE" dirty="0"/>
              <a:t> u4energy</a:t>
            </a:r>
            <a:r>
              <a:rPr lang="fr-BE" dirty="0" smtClean="0"/>
              <a:t>;</a:t>
            </a:r>
          </a:p>
          <a:p>
            <a:pPr algn="just"/>
            <a:endParaRPr lang="pt-PT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fr-BE" dirty="0"/>
              <a:t>Forte </a:t>
            </a:r>
            <a:r>
              <a:rPr lang="fr-BE" dirty="0" err="1"/>
              <a:t>empenho</a:t>
            </a:r>
            <a:r>
              <a:rPr lang="fr-BE" dirty="0"/>
              <a:t> de </a:t>
            </a:r>
            <a:r>
              <a:rPr lang="fr-BE" dirty="0" err="1"/>
              <a:t>todos</a:t>
            </a:r>
            <a:r>
              <a:rPr lang="fr-BE" dirty="0"/>
              <a:t> os </a:t>
            </a:r>
            <a:r>
              <a:rPr lang="fr-BE" dirty="0" err="1"/>
              <a:t>intervenientes</a:t>
            </a:r>
            <a:r>
              <a:rPr lang="fr-BE" dirty="0"/>
              <a:t> na </a:t>
            </a:r>
            <a:r>
              <a:rPr lang="fr-BE" dirty="0" err="1"/>
              <a:t>concretização</a:t>
            </a:r>
            <a:r>
              <a:rPr lang="fr-BE" dirty="0"/>
              <a:t> da </a:t>
            </a:r>
            <a:r>
              <a:rPr lang="fr-BE" dirty="0" err="1"/>
              <a:t>campanha</a:t>
            </a:r>
            <a:r>
              <a:rPr lang="fr-BE" dirty="0"/>
              <a:t> </a:t>
            </a:r>
            <a:r>
              <a:rPr lang="fr-BE" dirty="0" err="1"/>
              <a:t>desenvolvida</a:t>
            </a:r>
            <a:r>
              <a:rPr lang="fr-BE" dirty="0" smtClean="0"/>
              <a:t>;</a:t>
            </a:r>
          </a:p>
          <a:p>
            <a:pPr algn="just"/>
            <a:endParaRPr lang="pt-PT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fr-BE" dirty="0"/>
              <a:t>Grande </a:t>
            </a:r>
            <a:r>
              <a:rPr lang="fr-BE" dirty="0" err="1"/>
              <a:t>adesão</a:t>
            </a:r>
            <a:r>
              <a:rPr lang="fr-BE" dirty="0"/>
              <a:t> de </a:t>
            </a:r>
            <a:r>
              <a:rPr lang="fr-BE" dirty="0" err="1"/>
              <a:t>toda</a:t>
            </a:r>
            <a:r>
              <a:rPr lang="fr-BE" dirty="0"/>
              <a:t> a </a:t>
            </a:r>
            <a:r>
              <a:rPr lang="fr-BE" dirty="0" err="1"/>
              <a:t>comunidade</a:t>
            </a:r>
            <a:r>
              <a:rPr lang="fr-BE" dirty="0"/>
              <a:t> </a:t>
            </a:r>
            <a:r>
              <a:rPr lang="fr-BE" dirty="0" err="1"/>
              <a:t>escolar</a:t>
            </a:r>
            <a:r>
              <a:rPr lang="fr-BE" dirty="0"/>
              <a:t> e local</a:t>
            </a:r>
            <a:r>
              <a:rPr lang="fr-BE" dirty="0" smtClean="0"/>
              <a:t>;</a:t>
            </a:r>
          </a:p>
          <a:p>
            <a:pPr algn="just"/>
            <a:endParaRPr lang="pt-PT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fr-BE" dirty="0" smtClean="0"/>
              <a:t> </a:t>
            </a:r>
            <a:r>
              <a:rPr lang="fr-BE" dirty="0" err="1"/>
              <a:t>R</a:t>
            </a:r>
            <a:r>
              <a:rPr lang="fr-BE" dirty="0" err="1" smtClean="0"/>
              <a:t>econhecimento</a:t>
            </a:r>
            <a:r>
              <a:rPr lang="fr-BE" dirty="0" smtClean="0"/>
              <a:t> </a:t>
            </a:r>
            <a:r>
              <a:rPr lang="fr-BE" dirty="0" err="1"/>
              <a:t>por</a:t>
            </a:r>
            <a:r>
              <a:rPr lang="fr-BE" dirty="0"/>
              <a:t> parte da </a:t>
            </a:r>
            <a:r>
              <a:rPr lang="fr-BE" dirty="0" err="1"/>
              <a:t>Direcção</a:t>
            </a:r>
            <a:r>
              <a:rPr lang="fr-BE" dirty="0"/>
              <a:t> da ESAS e da </a:t>
            </a:r>
            <a:r>
              <a:rPr lang="fr-BE" dirty="0" err="1"/>
              <a:t>Junta</a:t>
            </a:r>
            <a:r>
              <a:rPr lang="fr-BE" dirty="0"/>
              <a:t> de </a:t>
            </a:r>
            <a:r>
              <a:rPr lang="fr-BE" dirty="0" err="1"/>
              <a:t>Freguesia</a:t>
            </a:r>
            <a:r>
              <a:rPr lang="fr-BE" dirty="0"/>
              <a:t> local </a:t>
            </a:r>
            <a:r>
              <a:rPr lang="fr-BE" dirty="0" err="1"/>
              <a:t>por</a:t>
            </a:r>
            <a:r>
              <a:rPr lang="fr-BE" dirty="0"/>
              <a:t> </a:t>
            </a:r>
            <a:r>
              <a:rPr lang="fr-BE" dirty="0" err="1"/>
              <a:t>todo</a:t>
            </a:r>
            <a:r>
              <a:rPr lang="fr-BE" dirty="0"/>
              <a:t> o </a:t>
            </a:r>
            <a:r>
              <a:rPr lang="fr-BE" dirty="0" err="1"/>
              <a:t>trabalho</a:t>
            </a:r>
            <a:r>
              <a:rPr lang="fr-BE" dirty="0"/>
              <a:t> </a:t>
            </a:r>
            <a:r>
              <a:rPr lang="fr-BE" dirty="0" err="1"/>
              <a:t>desenvolvido</a:t>
            </a:r>
            <a:r>
              <a:rPr lang="fr-BE" dirty="0"/>
              <a:t> e </a:t>
            </a:r>
            <a:r>
              <a:rPr lang="fr-BE" dirty="0" err="1"/>
              <a:t>em</a:t>
            </a:r>
            <a:r>
              <a:rPr lang="fr-BE" dirty="0"/>
              <a:t> </a:t>
            </a:r>
            <a:r>
              <a:rPr lang="fr-BE" dirty="0" err="1"/>
              <a:t>todas</a:t>
            </a:r>
            <a:r>
              <a:rPr lang="fr-BE" dirty="0"/>
              <a:t> as </a:t>
            </a:r>
            <a:r>
              <a:rPr lang="fr-BE" dirty="0" err="1"/>
              <a:t>etapas</a:t>
            </a:r>
            <a:r>
              <a:rPr lang="fr-BE" dirty="0"/>
              <a:t> da </a:t>
            </a:r>
            <a:r>
              <a:rPr lang="fr-BE" dirty="0" err="1"/>
              <a:t>campanha</a:t>
            </a:r>
            <a:r>
              <a:rPr lang="fr-BE" dirty="0"/>
              <a:t>.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869706" y="764705"/>
            <a:ext cx="691266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Aspetos especiais da campanha  </a:t>
            </a:r>
          </a:p>
        </p:txBody>
      </p:sp>
    </p:spTree>
    <p:extLst>
      <p:ext uri="{BB962C8B-B14F-4D97-AF65-F5344CB8AC3E}">
        <p14:creationId xmlns:p14="http://schemas.microsoft.com/office/powerpoint/2010/main" val="41392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043608" y="1772816"/>
            <a:ext cx="6840760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BE" dirty="0" err="1"/>
              <a:t>Maior</a:t>
            </a:r>
            <a:r>
              <a:rPr lang="fr-BE" dirty="0"/>
              <a:t> </a:t>
            </a:r>
            <a:r>
              <a:rPr lang="fr-BE" dirty="0" err="1"/>
              <a:t>consciencialização</a:t>
            </a:r>
            <a:r>
              <a:rPr lang="fr-BE" dirty="0"/>
              <a:t> </a:t>
            </a:r>
            <a:r>
              <a:rPr lang="fr-BE" dirty="0" err="1"/>
              <a:t>por</a:t>
            </a:r>
            <a:r>
              <a:rPr lang="fr-BE" dirty="0"/>
              <a:t> parte de </a:t>
            </a:r>
            <a:r>
              <a:rPr lang="fr-BE" dirty="0" err="1"/>
              <a:t>toda</a:t>
            </a:r>
            <a:r>
              <a:rPr lang="fr-BE" dirty="0"/>
              <a:t> a </a:t>
            </a:r>
            <a:r>
              <a:rPr lang="fr-BE" dirty="0" err="1"/>
              <a:t>comunidade</a:t>
            </a:r>
            <a:r>
              <a:rPr lang="fr-BE" dirty="0"/>
              <a:t> para a </a:t>
            </a:r>
            <a:r>
              <a:rPr lang="fr-BE" dirty="0" err="1"/>
              <a:t>problemática</a:t>
            </a:r>
            <a:r>
              <a:rPr lang="fr-BE" dirty="0"/>
              <a:t> </a:t>
            </a:r>
            <a:r>
              <a:rPr lang="fr-BE" dirty="0" err="1"/>
              <a:t>em</a:t>
            </a:r>
            <a:r>
              <a:rPr lang="fr-BE" dirty="0"/>
              <a:t> </a:t>
            </a:r>
            <a:r>
              <a:rPr lang="fr-BE" dirty="0" err="1"/>
              <a:t>estudo</a:t>
            </a:r>
            <a:r>
              <a:rPr lang="fr-BE" dirty="0"/>
              <a:t>; </a:t>
            </a:r>
            <a:endParaRPr lang="fr-BE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fr-BE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fr-BE" dirty="0" smtClean="0"/>
              <a:t>  </a:t>
            </a:r>
            <a:r>
              <a:rPr lang="fr-BE" dirty="0" err="1"/>
              <a:t>D</a:t>
            </a:r>
            <a:r>
              <a:rPr lang="fr-BE" dirty="0" err="1" smtClean="0"/>
              <a:t>esempenho</a:t>
            </a:r>
            <a:r>
              <a:rPr lang="fr-BE" dirty="0" smtClean="0"/>
              <a:t> </a:t>
            </a:r>
            <a:r>
              <a:rPr lang="fr-BE" dirty="0" err="1" smtClean="0"/>
              <a:t>surpreendente</a:t>
            </a:r>
            <a:r>
              <a:rPr lang="fr-BE" dirty="0" smtClean="0"/>
              <a:t> dos </a:t>
            </a:r>
            <a:r>
              <a:rPr lang="fr-BE" dirty="0" err="1" smtClean="0"/>
              <a:t>alunos</a:t>
            </a:r>
            <a:r>
              <a:rPr lang="fr-BE" dirty="0" smtClean="0"/>
              <a:t> , </a:t>
            </a:r>
            <a:r>
              <a:rPr lang="fr-BE" dirty="0" err="1" smtClean="0"/>
              <a:t>considerado</a:t>
            </a:r>
            <a:r>
              <a:rPr lang="fr-BE" dirty="0" smtClean="0"/>
              <a:t> de </a:t>
            </a:r>
            <a:r>
              <a:rPr lang="fr-BE" dirty="0" err="1" smtClean="0"/>
              <a:t>excelente</a:t>
            </a:r>
            <a:r>
              <a:rPr lang="fr-BE" dirty="0" smtClean="0"/>
              <a:t> </a:t>
            </a:r>
            <a:r>
              <a:rPr lang="fr-BE" dirty="0" err="1" smtClean="0"/>
              <a:t>qualidade</a:t>
            </a:r>
            <a:endParaRPr lang="fr-BE" dirty="0" smtClean="0"/>
          </a:p>
          <a:p>
            <a:pPr algn="just"/>
            <a:endParaRPr lang="pt-PT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fr-BE" dirty="0" err="1"/>
              <a:t>Mudança</a:t>
            </a:r>
            <a:r>
              <a:rPr lang="fr-BE" dirty="0"/>
              <a:t> de </a:t>
            </a:r>
            <a:r>
              <a:rPr lang="fr-BE" dirty="0" err="1"/>
              <a:t>atitude</a:t>
            </a:r>
            <a:r>
              <a:rPr lang="fr-BE" dirty="0"/>
              <a:t> nos </a:t>
            </a:r>
            <a:r>
              <a:rPr lang="fr-BE" dirty="0" err="1"/>
              <a:t>alunos</a:t>
            </a:r>
            <a:r>
              <a:rPr lang="fr-BE" dirty="0"/>
              <a:t> da ESAS, no que </a:t>
            </a:r>
            <a:r>
              <a:rPr lang="fr-BE" dirty="0" err="1"/>
              <a:t>respeita</a:t>
            </a:r>
            <a:r>
              <a:rPr lang="fr-BE" dirty="0"/>
              <a:t> à </a:t>
            </a:r>
            <a:r>
              <a:rPr lang="fr-BE" dirty="0" err="1"/>
              <a:t>poupança</a:t>
            </a:r>
            <a:r>
              <a:rPr lang="fr-BE" dirty="0"/>
              <a:t> de </a:t>
            </a:r>
            <a:r>
              <a:rPr lang="fr-BE" dirty="0" err="1" smtClean="0"/>
              <a:t>energia</a:t>
            </a:r>
            <a:r>
              <a:rPr lang="fr-BE" dirty="0"/>
              <a:t> </a:t>
            </a:r>
            <a:r>
              <a:rPr lang="fr-BE" dirty="0" smtClean="0"/>
              <a:t>e </a:t>
            </a:r>
            <a:r>
              <a:rPr lang="fr-BE" dirty="0" err="1" smtClean="0"/>
              <a:t>eficiência</a:t>
            </a:r>
            <a:r>
              <a:rPr lang="fr-BE" dirty="0" smtClean="0"/>
              <a:t> </a:t>
            </a:r>
            <a:r>
              <a:rPr lang="fr-BE" dirty="0" err="1" smtClean="0"/>
              <a:t>energética</a:t>
            </a:r>
            <a:r>
              <a:rPr lang="fr-BE" dirty="0" smtClean="0"/>
              <a:t>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fr-BE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fr-BE" dirty="0" err="1" smtClean="0"/>
              <a:t>Adoção</a:t>
            </a:r>
            <a:r>
              <a:rPr lang="fr-BE" dirty="0" smtClean="0"/>
              <a:t> de  </a:t>
            </a:r>
            <a:r>
              <a:rPr lang="fr-BE" dirty="0" err="1" smtClean="0"/>
              <a:t>comportamentos</a:t>
            </a:r>
            <a:r>
              <a:rPr lang="fr-BE" dirty="0"/>
              <a:t> </a:t>
            </a:r>
            <a:r>
              <a:rPr lang="fr-BE" dirty="0" smtClean="0"/>
              <a:t>mais </a:t>
            </a:r>
            <a:r>
              <a:rPr lang="fr-BE" dirty="0" err="1" smtClean="0"/>
              <a:t>sustentáveis</a:t>
            </a:r>
            <a:r>
              <a:rPr lang="fr-BE" dirty="0" smtClean="0"/>
              <a:t>   </a:t>
            </a:r>
            <a:r>
              <a:rPr lang="fr-BE" dirty="0" err="1" smtClean="0"/>
              <a:t>por</a:t>
            </a:r>
            <a:r>
              <a:rPr lang="fr-BE" dirty="0" smtClean="0"/>
              <a:t> parte dos </a:t>
            </a:r>
            <a:r>
              <a:rPr lang="fr-BE" dirty="0" err="1" smtClean="0"/>
              <a:t>encarregados</a:t>
            </a:r>
            <a:r>
              <a:rPr lang="fr-BE" dirty="0" smtClean="0"/>
              <a:t> de </a:t>
            </a:r>
            <a:r>
              <a:rPr lang="fr-BE" dirty="0" err="1" smtClean="0"/>
              <a:t>educação</a:t>
            </a:r>
            <a:r>
              <a:rPr lang="fr-BE" dirty="0" smtClean="0"/>
              <a:t> 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1" y="892751"/>
            <a:ext cx="61206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AVALIAÇÃO DOS  RESULTADOS OBTIDOS  </a:t>
            </a:r>
          </a:p>
        </p:txBody>
      </p:sp>
      <p:sp>
        <p:nvSpPr>
          <p:cNvPr id="4" name="Rectângulo 3"/>
          <p:cNvSpPr/>
          <p:nvPr/>
        </p:nvSpPr>
        <p:spPr>
          <a:xfrm>
            <a:off x="1187624" y="515719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www.youtube.com/watch?v=iH1x7F-aqXA</a:t>
            </a:r>
            <a:endParaRPr lang="fr-FR" dirty="0" smtClean="0"/>
          </a:p>
          <a:p>
            <a:endParaRPr lang="pt-PT" dirty="0"/>
          </a:p>
        </p:txBody>
      </p:sp>
      <p:pic>
        <p:nvPicPr>
          <p:cNvPr id="1026" name="Picture 2" descr="C:\Users\Renata\Desktop\Documentos\ecoesas 1112\cerimonia u4\DSC030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8034" r="17949"/>
          <a:stretch/>
        </p:blipFill>
        <p:spPr bwMode="auto">
          <a:xfrm>
            <a:off x="7020270" y="4880978"/>
            <a:ext cx="1725239" cy="17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0" y="892751"/>
            <a:ext cx="6696745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OUTRAS PROJETOS VOLTADOS  PARA A COMUNIDADE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7923" y="1508833"/>
            <a:ext cx="7344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70C0"/>
                </a:solidFill>
              </a:rPr>
              <a:t>2011/2012</a:t>
            </a:r>
          </a:p>
          <a:p>
            <a:r>
              <a:rPr lang="pt-PT" sz="3600" b="1" dirty="0" smtClean="0">
                <a:solidFill>
                  <a:srgbClr val="0070C0"/>
                </a:solidFill>
              </a:rPr>
              <a:t>MARÉ HUMANA</a:t>
            </a:r>
          </a:p>
          <a:p>
            <a:pPr marL="571500" indent="-571500">
              <a:buFontTx/>
              <a:buChar char="-"/>
            </a:pPr>
            <a:endParaRPr lang="pt-PT" sz="3600" b="1" dirty="0">
              <a:solidFill>
                <a:srgbClr val="0070C0"/>
              </a:solidFill>
            </a:endParaRPr>
          </a:p>
          <a:p>
            <a:r>
              <a:rPr lang="pt-PT" sz="3600" b="1" dirty="0" smtClean="0">
                <a:solidFill>
                  <a:srgbClr val="0070C0"/>
                </a:solidFill>
              </a:rPr>
              <a:t> 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</p:txBody>
      </p:sp>
      <p:pic>
        <p:nvPicPr>
          <p:cNvPr id="5122" name="Picture 2" descr="C:\Users\Renata\Desktop\Documentos\ecoesas 1112\mar\mare\IMG_26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49"/>
          <a:stretch/>
        </p:blipFill>
        <p:spPr bwMode="auto">
          <a:xfrm>
            <a:off x="4630828" y="4005064"/>
            <a:ext cx="390021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enata\Desktop\Documentos\ecoesas 1112\mar\mare\IMG_26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1"/>
          <a:stretch/>
        </p:blipFill>
        <p:spPr bwMode="auto">
          <a:xfrm>
            <a:off x="5220073" y="1508833"/>
            <a:ext cx="3310966" cy="213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enata\Desktop\Documentos\ecoesas 1112\mar\mare\IMG_26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2"/>
          <a:stretch/>
        </p:blipFill>
        <p:spPr bwMode="auto">
          <a:xfrm>
            <a:off x="701544" y="2852936"/>
            <a:ext cx="369554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esabelsalazar-m.ccems.pt/file.php/1/logoesas_mood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1581" y="4525508"/>
            <a:ext cx="3741058" cy="876811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70" y="5402319"/>
            <a:ext cx="1342830" cy="12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m 16" descr="C:\Users\renata\Desktop\conccurso ambiente\fotos\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7200"/>
            <a:ext cx="3972612" cy="55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672685"/>
            <a:ext cx="9242509" cy="40011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006292"/>
                </a:solidFill>
                <a:effectLst/>
                <a:latin typeface="Trebuchet MS" pitchFamily="34" charset="0"/>
                <a:ea typeface="Times New Roman" pitchFamily="18" charset="0"/>
                <a:cs typeface="Calibri" pitchFamily="34" charset="0"/>
              </a:rPr>
              <a:t>Melhor campanha de sensibilização para a eficiência energética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839" y="620688"/>
            <a:ext cx="30908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74213" y="904364"/>
            <a:ext cx="6336705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200" b="1" dirty="0" smtClean="0"/>
              <a:t>WDA- WORLD DAY IN ACTION</a:t>
            </a:r>
            <a:endParaRPr lang="pt-PT" sz="3200" b="1" dirty="0"/>
          </a:p>
        </p:txBody>
      </p:sp>
      <p:pic>
        <p:nvPicPr>
          <p:cNvPr id="6147" name="Picture 3" descr="C:\Users\Renata\Dropbox\Photos\Sample Album\DIA INTERNACIOANL\wda\DSC_0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36896"/>
            <a:ext cx="3653771" cy="24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Renata\Dropbox\Photos\Sample Album\DIA INTERNACIOANL\wda\DSC_0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69793"/>
            <a:ext cx="3555077" cy="2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Renata\Dropbox\Photos\Sample Album\DIA INTERNACIOANL\wda\DSC_07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3" t="34621" r="2523"/>
          <a:stretch/>
        </p:blipFill>
        <p:spPr bwMode="auto">
          <a:xfrm>
            <a:off x="2154196" y="4293096"/>
            <a:ext cx="4666670" cy="20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0" y="892751"/>
            <a:ext cx="7221593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800" b="1" dirty="0" smtClean="0"/>
              <a:t>PRÓXIMO PROJETO  2013- ECOARTVIDA</a:t>
            </a:r>
          </a:p>
          <a:p>
            <a:pPr algn="ctr"/>
            <a:r>
              <a:rPr lang="pt-PT" sz="2800" b="1" dirty="0" smtClean="0"/>
              <a:t>DIA ECO- ESCOLAS 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7624" y="1844824"/>
            <a:ext cx="640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0070C0"/>
                </a:solidFill>
              </a:rPr>
              <a:t>DUAS EQUIPAS… </a:t>
            </a:r>
            <a:endParaRPr lang="pt-PT" sz="32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6" y="2391551"/>
            <a:ext cx="30908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0"/>
          <a:stretch/>
        </p:blipFill>
        <p:spPr bwMode="auto">
          <a:xfrm>
            <a:off x="5004048" y="3222794"/>
            <a:ext cx="2336534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590225" y="2638019"/>
            <a:ext cx="34083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SOLIDESAS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12472" y="4741024"/>
            <a:ext cx="640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200" b="1" dirty="0" smtClean="0">
                <a:solidFill>
                  <a:srgbClr val="0070C0"/>
                </a:solidFill>
              </a:rPr>
              <a:t>UM SÓ OBJETIVO … </a:t>
            </a:r>
            <a:endParaRPr lang="pt-PT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Renata\Downloads\478107_477877675584622_1060629784_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90" y="3786964"/>
            <a:ext cx="186967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47864" y="587727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B050"/>
                </a:solidFill>
              </a:rPr>
              <a:t>POR SI, POR NÓS POR UM MUNDO MELHOR!</a:t>
            </a:r>
            <a:endParaRPr lang="pt-P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85869"/>
              </p:ext>
            </p:extLst>
          </p:nvPr>
        </p:nvGraphicFramePr>
        <p:xfrm>
          <a:off x="755576" y="764704"/>
          <a:ext cx="7632848" cy="563688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632848"/>
              </a:tblGrid>
              <a:tr h="56368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pt-PT" sz="16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t-PT" sz="2400" dirty="0" smtClean="0">
                          <a:effectLst/>
                        </a:rPr>
                        <a:t>Escola </a:t>
                      </a:r>
                      <a:r>
                        <a:rPr lang="pt-PT" sz="2400" dirty="0">
                          <a:effectLst/>
                        </a:rPr>
                        <a:t>Secundária Abel Salazar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t-PT" sz="2400" dirty="0">
                          <a:effectLst/>
                        </a:rPr>
                        <a:t>Rua das Laranjeiras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t-PT" sz="2400" dirty="0">
                          <a:effectLst/>
                        </a:rPr>
                        <a:t>4466-901 S. Mamede de Infesta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t-PT" sz="2400" dirty="0">
                          <a:effectLst/>
                        </a:rPr>
                        <a:t>Email: </a:t>
                      </a:r>
                      <a:r>
                        <a:rPr lang="pt-PT" sz="2400" u="sng" dirty="0" smtClean="0">
                          <a:effectLst/>
                          <a:hlinkClick r:id="rId2"/>
                        </a:rPr>
                        <a:t>ecoesas0910@gmail.com</a:t>
                      </a:r>
                      <a:endParaRPr lang="pt-PT" sz="2400" u="sng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t-PT" sz="2400" dirty="0" smtClean="0">
                          <a:effectLst/>
                        </a:rPr>
                        <a:t>Página </a:t>
                      </a:r>
                      <a:r>
                        <a:rPr lang="pt-PT" sz="2400" dirty="0">
                          <a:effectLst/>
                        </a:rPr>
                        <a:t>web: </a:t>
                      </a:r>
                      <a:r>
                        <a:rPr lang="pt-PT" sz="2400" u="sng" dirty="0">
                          <a:effectLst/>
                          <a:hlinkClick r:id="rId3"/>
                        </a:rPr>
                        <a:t>http://</a:t>
                      </a:r>
                      <a:r>
                        <a:rPr lang="pt-PT" sz="2400" u="sng" dirty="0" smtClean="0">
                          <a:effectLst/>
                          <a:hlinkClick r:id="rId3"/>
                        </a:rPr>
                        <a:t>esabelsalazar.pt</a:t>
                      </a:r>
                      <a:endParaRPr lang="pt-PT" sz="2400" u="sng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t-PT" sz="2400" u="sng" dirty="0" smtClean="0">
                          <a:effectLst/>
                        </a:rPr>
                        <a:t>Blog </a:t>
                      </a:r>
                      <a:r>
                        <a:rPr lang="pt-PT" sz="2400" u="sng" dirty="0" err="1" smtClean="0">
                          <a:effectLst/>
                        </a:rPr>
                        <a:t>ecoesas</a:t>
                      </a:r>
                      <a:r>
                        <a:rPr lang="pt-PT" sz="2400" u="sng" dirty="0" smtClean="0">
                          <a:effectLst/>
                        </a:rPr>
                        <a:t>:</a:t>
                      </a:r>
                      <a:r>
                        <a:rPr lang="fr-BE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t-PT" sz="28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http://ecoesas.blogspot.com/</a:t>
                      </a:r>
                      <a:endParaRPr lang="pt-PT" sz="2800" b="1" u="sng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pt-PT" sz="28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r>
                        <a:rPr lang="pt-PT" sz="2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pt-PT" sz="2800" b="1" u="sng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800" b="1" u="none" kern="1200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EsasEco</a:t>
                      </a:r>
                      <a:endParaRPr lang="pt-PT" sz="2400" b="1" u="none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82" y="5818846"/>
            <a:ext cx="2133869" cy="96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5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11560" y="191683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 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pt-PT" dirty="0" smtClean="0"/>
              <a:t>Promover </a:t>
            </a:r>
            <a:r>
              <a:rPr lang="pt-PT" dirty="0"/>
              <a:t>a eficiência em termos energéticos na comunidade local. </a:t>
            </a:r>
            <a:endParaRPr lang="pt-PT" dirty="0" smtClean="0"/>
          </a:p>
          <a:p>
            <a:pPr algn="just"/>
            <a:endParaRPr lang="pt-PT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pt-PT" dirty="0" smtClean="0"/>
              <a:t>Sensibilizar </a:t>
            </a:r>
            <a:r>
              <a:rPr lang="pt-PT" dirty="0"/>
              <a:t>toda a comunidade educativa e comunidade envolvente para a necessidade de utilizar </a:t>
            </a:r>
            <a:r>
              <a:rPr lang="pt-PT" dirty="0" smtClean="0"/>
              <a:t>corretamente </a:t>
            </a:r>
            <a:r>
              <a:rPr lang="pt-PT" dirty="0"/>
              <a:t>a energia</a:t>
            </a:r>
            <a:r>
              <a:rPr lang="pt-PT" dirty="0" smtClean="0"/>
              <a:t>.</a:t>
            </a:r>
          </a:p>
          <a:p>
            <a:pPr algn="just"/>
            <a:endParaRPr lang="pt-PT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pt-PT" dirty="0" smtClean="0"/>
              <a:t>-Elevar </a:t>
            </a:r>
            <a:r>
              <a:rPr lang="pt-PT" dirty="0"/>
              <a:t>o nível de esclarecimento do cidadão, no que respeita à eficiência energética </a:t>
            </a:r>
            <a:endParaRPr lang="pt-PT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pt-PT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pt-PT" dirty="0" smtClean="0"/>
              <a:t>Valorizar </a:t>
            </a:r>
            <a:r>
              <a:rPr lang="pt-PT" dirty="0"/>
              <a:t>a importância de </a:t>
            </a:r>
            <a:r>
              <a:rPr lang="pt-PT" dirty="0" smtClean="0"/>
              <a:t>adoção </a:t>
            </a:r>
            <a:r>
              <a:rPr lang="pt-PT" dirty="0"/>
              <a:t>de medidas promotoras de poupança energética.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69706" y="764705"/>
            <a:ext cx="691266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OBJETIVOS DA CAMPANHA </a:t>
            </a:r>
          </a:p>
        </p:txBody>
      </p:sp>
    </p:spTree>
    <p:extLst>
      <p:ext uri="{BB962C8B-B14F-4D97-AF65-F5344CB8AC3E}">
        <p14:creationId xmlns:p14="http://schemas.microsoft.com/office/powerpoint/2010/main" val="1171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69706" y="764705"/>
            <a:ext cx="6912667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AULA DE SENSIBILIZAÇÃO DOS ALUNOS PARA O TEMA</a:t>
            </a:r>
          </a:p>
          <a:p>
            <a:r>
              <a:rPr lang="pt-PT" sz="2000" b="1" dirty="0" smtClean="0"/>
              <a:t>EFICIÊNCIA ENERGÉTICA  </a:t>
            </a:r>
          </a:p>
          <a:p>
            <a:endParaRPr lang="pt-PT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5130" r="18696" b="8732"/>
          <a:stretch/>
        </p:blipFill>
        <p:spPr bwMode="auto">
          <a:xfrm>
            <a:off x="788493" y="2132856"/>
            <a:ext cx="4640278" cy="320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m 5" descr="C:\Users\renata\Desktop\conccurso ambiente\fotos\IMG_3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62669"/>
            <a:ext cx="2648545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1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908720"/>
            <a:ext cx="612068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CAMPANHA DE TROCA DE LÂMPADAS</a:t>
            </a:r>
          </a:p>
          <a:p>
            <a:r>
              <a:rPr lang="pt-PT" sz="2000" b="1" dirty="0" smtClean="0"/>
              <a:t> 9 e 10 de Dezembro 2010</a:t>
            </a:r>
          </a:p>
        </p:txBody>
      </p:sp>
      <p:sp>
        <p:nvSpPr>
          <p:cNvPr id="3" name="Rectângulo 2"/>
          <p:cNvSpPr/>
          <p:nvPr/>
        </p:nvSpPr>
        <p:spPr>
          <a:xfrm>
            <a:off x="1475656" y="5733256"/>
            <a:ext cx="6488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1200" dirty="0"/>
              <a:t>(ver </a:t>
            </a:r>
            <a:r>
              <a:rPr lang="pt-PT" sz="1200" dirty="0" err="1"/>
              <a:t>video</a:t>
            </a:r>
            <a:r>
              <a:rPr lang="pt-PT" sz="1200" dirty="0"/>
              <a:t> em http://</a:t>
            </a:r>
            <a:r>
              <a:rPr lang="pt-PT" sz="1200" dirty="0" smtClean="0"/>
              <a:t>ecoesas.blogspot.com/2011/02/campanha-troca-de-lampadas.html)</a:t>
            </a:r>
            <a:endParaRPr lang="pt-PT" sz="1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87"/>
          <a:stretch/>
        </p:blipFill>
        <p:spPr bwMode="auto">
          <a:xfrm>
            <a:off x="6804248" y="1988840"/>
            <a:ext cx="16471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Renata\Desktop\escolescola\fotos eco\473CANON\IMG_73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135059"/>
            <a:ext cx="2615783" cy="19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enata\Desktop\escolescola\fotos eco\474CANON\IMG_7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61" y="1988840"/>
            <a:ext cx="1926671" cy="14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enata\Desktop\escolescola\fotos eco\474CANON\IMG_74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7" y="3717032"/>
            <a:ext cx="2236252" cy="16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enata\Desktop\escolescola\fotos eco\474CANON\IMG_74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79" y="4258745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1" y="692696"/>
            <a:ext cx="612068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OS CARTAZES E FOLHETOS PRODUZIDOS NAS AULAS ( 2º período)</a:t>
            </a:r>
          </a:p>
        </p:txBody>
      </p:sp>
      <p:pic>
        <p:nvPicPr>
          <p:cNvPr id="4098" name="Picture 2" descr="C:\Users\Renata\Desktop\trabalho sobre energia\Diapositiv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16607"/>
            <a:ext cx="3526381" cy="48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enata\Desktop\trabalho sobre energia\Diapositiv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16607"/>
            <a:ext cx="3663594" cy="48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1" y="692696"/>
            <a:ext cx="612068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AS T-SHIRTS E AS MEDIDAS PARA MELHORAR A EFICIÊNCIA ENERGÉTICA</a:t>
            </a:r>
          </a:p>
        </p:txBody>
      </p:sp>
      <p:pic>
        <p:nvPicPr>
          <p:cNvPr id="13315" name="Picture 3" descr="C:\Users\Renata\Desktop\Nova pasta (2)\IMG_11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5" b="3047"/>
          <a:stretch/>
        </p:blipFill>
        <p:spPr bwMode="auto">
          <a:xfrm>
            <a:off x="3959931" y="4218323"/>
            <a:ext cx="1584176" cy="211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Renata\Desktop\Nova pasta (2)\IMG_11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r="30714"/>
          <a:stretch/>
        </p:blipFill>
        <p:spPr bwMode="auto">
          <a:xfrm>
            <a:off x="6340152" y="1340768"/>
            <a:ext cx="2187852" cy="27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Renata\Desktop\Nova pasta (2)\IMG_11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r="16286"/>
          <a:stretch/>
        </p:blipFill>
        <p:spPr bwMode="auto">
          <a:xfrm>
            <a:off x="6583788" y="4304055"/>
            <a:ext cx="1944216" cy="17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Renata\Desktop\Nova pasta (2)\IMG_117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-761" r="33878" b="3076"/>
          <a:stretch/>
        </p:blipFill>
        <p:spPr bwMode="auto">
          <a:xfrm>
            <a:off x="3779912" y="1400582"/>
            <a:ext cx="2175128" cy="27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Renata\Desktop\Nova pasta (2)\IMG_12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98470"/>
            <a:ext cx="2088232" cy="37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3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1" y="692696"/>
            <a:ext cx="61206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TROCA DE LÂMPADAS NA COMUNIDADE LOCAL</a:t>
            </a:r>
          </a:p>
        </p:txBody>
      </p:sp>
      <p:pic>
        <p:nvPicPr>
          <p:cNvPr id="10242" name="Picture 2" descr="C:\Users\Renata\Desktop\troca de lampad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enata\Desktop\escolescola\pe na terra\PE DA TERRS\IMG_1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340768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Renata\Desktop\escolescola\pe na terra\PE DA TERRS\IMG_1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6" y="3645024"/>
            <a:ext cx="3287349" cy="24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Renata\Desktop\escolescola\pe na terra\PE DA TERRS\IMG_1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82711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0831" y="260648"/>
            <a:ext cx="7545585" cy="20005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/>
              <a:t>EXPOSIÇÃO NA ESCOLA </a:t>
            </a:r>
          </a:p>
          <a:p>
            <a:endParaRPr lang="pt-PT" sz="2800" b="1" dirty="0" smtClean="0"/>
          </a:p>
          <a:p>
            <a:r>
              <a:rPr lang="pt-PT" sz="2800" b="1" dirty="0" smtClean="0"/>
              <a:t>NO PRESENTE ACTUAR PARA O FUTURO MELHORAR!</a:t>
            </a:r>
          </a:p>
          <a:p>
            <a:endParaRPr lang="pt-PT" sz="2000" b="1" dirty="0" smtClean="0"/>
          </a:p>
        </p:txBody>
      </p:sp>
      <p:pic>
        <p:nvPicPr>
          <p:cNvPr id="11266" name="Picture 2" descr="C:\Users\Renata\Desktop\energy\P1010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2" y="2492896"/>
            <a:ext cx="3528392" cy="19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enata\Desktop\energy\P10108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 r="14287" b="4372"/>
          <a:stretch/>
        </p:blipFill>
        <p:spPr bwMode="auto">
          <a:xfrm>
            <a:off x="5249074" y="2400741"/>
            <a:ext cx="2940161" cy="207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Renata\Desktop\energy\P10108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r="14285"/>
          <a:stretch/>
        </p:blipFill>
        <p:spPr bwMode="auto">
          <a:xfrm>
            <a:off x="5771952" y="4797152"/>
            <a:ext cx="2256431" cy="143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Renata\Desktop\energy\P10108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2857" b="12506"/>
          <a:stretch/>
        </p:blipFill>
        <p:spPr bwMode="auto">
          <a:xfrm>
            <a:off x="1475656" y="4575390"/>
            <a:ext cx="3384984" cy="1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347</TotalTime>
  <Words>418</Words>
  <Application>Microsoft Office PowerPoint</Application>
  <PresentationFormat>Apresentação no Ecrã (4:3)</PresentationFormat>
  <Paragraphs>85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Austin</vt:lpstr>
      <vt:lpstr>Seminário Nacional  Eco-Escolas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</dc:creator>
  <cp:lastModifiedBy>Renata</cp:lastModifiedBy>
  <cp:revision>40</cp:revision>
  <dcterms:created xsi:type="dcterms:W3CDTF">2011-05-15T08:11:01Z</dcterms:created>
  <dcterms:modified xsi:type="dcterms:W3CDTF">2013-01-21T21:30:13Z</dcterms:modified>
</cp:coreProperties>
</file>