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22-05-2020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22-05-2020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22-05-2020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22-05-2020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22-05-2020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22-05-2020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22-05-2020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22-05-2020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22-05-2020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22-05-2020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22-05-2020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pPr/>
              <a:t>22-05-2020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Omn%C3%ADvor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pt.wikipedia.org/wiki/Animal_soci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=""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0" y="241092"/>
            <a:ext cx="9144000" cy="6616908"/>
            <a:chOff x="36226" y="104932"/>
            <a:chExt cx="9144000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36226" y="117995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escola Jardim de Infância Conde Ferreira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=""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</a:t>
              </a:r>
              <a:r>
                <a:rPr lang="pt-PT" sz="1600" i="1">
                  <a:solidFill>
                    <a:schemeClr val="tx1"/>
                  </a:solidFill>
                </a:rPr>
                <a:t>da </a:t>
              </a:r>
              <a:r>
                <a:rPr lang="pt-PT" sz="1600" i="1" smtClean="0">
                  <a:solidFill>
                    <a:schemeClr val="tx1"/>
                  </a:solidFill>
                </a:rPr>
                <a:t>espécie</a:t>
              </a:r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828175" y="3884408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36226" y="4736286"/>
              <a:ext cx="5695406" cy="198555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Curiosidades e ameaças: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36226" y="690691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Nome vulgar: pato real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36226" y="3443323"/>
              <a:ext cx="5590903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=""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36226" y="114529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Estatuto de conservação: Bom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=""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1810206"/>
              <a:ext cx="5474661" cy="60089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Alimentação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=""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Concelho: Figueira da Foz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etângulo 7">
              <a:extLst>
                <a:ext uri="{FF2B5EF4-FFF2-40B4-BE49-F238E27FC236}">
                  <a16:creationId xmlns=""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828174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</a:t>
              </a:r>
              <a:r>
                <a:rPr lang="pt-PT" sz="1600" i="1" dirty="0" smtClean="0">
                  <a:solidFill>
                    <a:schemeClr val="tx1"/>
                  </a:solidFill>
                </a:rPr>
                <a:t>espécie</a:t>
              </a:r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21" name="Retângulo 11">
              <a:extLst>
                <a:ext uri="{FF2B5EF4-FFF2-40B4-BE49-F238E27FC236}">
                  <a16:creationId xmlns=""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36226" y="2332981"/>
              <a:ext cx="5617029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Alimentam-se de pequenos peixes, algas aquáticas e pequenos animais. Por vezes alimentam-se com pequenos pedaços de pão.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Retângulo 9">
              <a:extLst>
                <a:ext uri="{FF2B5EF4-FFF2-40B4-BE49-F238E27FC236}">
                  <a16:creationId xmlns=""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36226" y="4331338"/>
              <a:ext cx="5695406" cy="239050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ângulo 17"/>
          <p:cNvSpPr/>
          <p:nvPr/>
        </p:nvSpPr>
        <p:spPr>
          <a:xfrm>
            <a:off x="0" y="2698207"/>
            <a:ext cx="5734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dirty="0"/>
          </a:p>
        </p:txBody>
      </p:sp>
      <p:sp>
        <p:nvSpPr>
          <p:cNvPr id="22" name="Rectângulo 21"/>
          <p:cNvSpPr/>
          <p:nvPr/>
        </p:nvSpPr>
        <p:spPr>
          <a:xfrm>
            <a:off x="0" y="3265714"/>
            <a:ext cx="55517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19" name="Rectângulo 18"/>
          <p:cNvSpPr/>
          <p:nvPr/>
        </p:nvSpPr>
        <p:spPr>
          <a:xfrm>
            <a:off x="356964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PT" dirty="0"/>
          </a:p>
        </p:txBody>
      </p:sp>
      <p:sp>
        <p:nvSpPr>
          <p:cNvPr id="25" name="Retângulo 12">
            <a:extLst>
              <a:ext uri="{FF2B5EF4-FFF2-40B4-BE49-F238E27FC236}">
                <a16:creationId xmlns:a16="http://schemas.microsoft.com/office/drawing/2014/main" xmlns="" id="{94507A5C-C90A-478D-97D3-15A61D6B8380}"/>
              </a:ext>
            </a:extLst>
          </p:cNvPr>
          <p:cNvSpPr/>
          <p:nvPr/>
        </p:nvSpPr>
        <p:spPr>
          <a:xfrm>
            <a:off x="0" y="1763487"/>
            <a:ext cx="5944925" cy="457199"/>
          </a:xfrm>
          <a:prstGeom prst="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dirty="0">
                <a:solidFill>
                  <a:schemeClr val="tx1"/>
                </a:solidFill>
              </a:rPr>
              <a:t>Nome </a:t>
            </a:r>
            <a:r>
              <a:rPr lang="pt-PT" sz="1600" dirty="0" smtClean="0">
                <a:solidFill>
                  <a:schemeClr val="tx1"/>
                </a:solidFill>
              </a:rPr>
              <a:t>científico: Anas </a:t>
            </a:r>
            <a:r>
              <a:rPr lang="pt-PT" sz="1600" dirty="0" err="1" smtClean="0">
                <a:solidFill>
                  <a:schemeClr val="tx1"/>
                </a:solidFill>
              </a:rPr>
              <a:t>platyrhynchos</a:t>
            </a:r>
            <a:endParaRPr lang="pt-PT" sz="1600" dirty="0">
              <a:solidFill>
                <a:schemeClr val="tx1"/>
              </a:solidFill>
            </a:endParaRPr>
          </a:p>
        </p:txBody>
      </p:sp>
      <p:sp>
        <p:nvSpPr>
          <p:cNvPr id="24" name="Rectângulo 23"/>
          <p:cNvSpPr/>
          <p:nvPr/>
        </p:nvSpPr>
        <p:spPr>
          <a:xfrm>
            <a:off x="-1" y="3696176"/>
            <a:ext cx="54341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b="1" dirty="0" smtClean="0"/>
              <a:t>Vivem em zonas húmidas e são </a:t>
            </a:r>
            <a:r>
              <a:rPr lang="pt-PT" sz="1400" b="1" dirty="0" smtClean="0">
                <a:hlinkClick r:id="rId3" tooltip="Omnívoro"/>
              </a:rPr>
              <a:t>omnívoros</a:t>
            </a:r>
            <a:r>
              <a:rPr lang="pt-PT" sz="1400" b="1" dirty="0" smtClean="0"/>
              <a:t>, alimentando-se de plantas </a:t>
            </a:r>
            <a:r>
              <a:rPr lang="pt-PT" sz="1400" dirty="0" smtClean="0"/>
              <a:t>aquáticas e pequenos animais. Por serem </a:t>
            </a:r>
            <a:r>
              <a:rPr lang="pt-PT" sz="1400" dirty="0" smtClean="0">
                <a:hlinkClick r:id="rId4" tooltip="Animal social"/>
              </a:rPr>
              <a:t>animais sociais</a:t>
            </a:r>
            <a:r>
              <a:rPr lang="pt-PT" sz="1400" dirty="0" smtClean="0"/>
              <a:t>, unem-se em bandos de tamanho variável.</a:t>
            </a:r>
            <a:endParaRPr lang="pt-PT" sz="1400" dirty="0"/>
          </a:p>
        </p:txBody>
      </p:sp>
      <p:pic>
        <p:nvPicPr>
          <p:cNvPr id="1027" name="Picture 3" descr="G:\DCIM\170___05\IMG_4183.JPG"/>
          <p:cNvPicPr>
            <a:picLocks noChangeAspect="1" noChangeArrowheads="1"/>
          </p:cNvPicPr>
          <p:nvPr/>
        </p:nvPicPr>
        <p:blipFill>
          <a:blip r:embed="rId5" cstate="print"/>
          <a:srcRect r="7895" b="12880"/>
          <a:stretch>
            <a:fillRect/>
          </a:stretch>
        </p:blipFill>
        <p:spPr bwMode="auto">
          <a:xfrm>
            <a:off x="5638802" y="3971109"/>
            <a:ext cx="3505198" cy="2886891"/>
          </a:xfrm>
          <a:prstGeom prst="rect">
            <a:avLst/>
          </a:prstGeom>
          <a:noFill/>
        </p:spPr>
      </p:pic>
      <p:sp>
        <p:nvSpPr>
          <p:cNvPr id="26" name="Rectângulo 25"/>
          <p:cNvSpPr/>
          <p:nvPr/>
        </p:nvSpPr>
        <p:spPr>
          <a:xfrm>
            <a:off x="169817" y="4558937"/>
            <a:ext cx="532964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/>
              <a:t>O pato-real é uma ave anseriforme que habita áreas temperadas e </a:t>
            </a:r>
            <a:r>
              <a:rPr lang="pt-PT" sz="1400" dirty="0" err="1" smtClean="0"/>
              <a:t>sub-tropicais</a:t>
            </a:r>
            <a:r>
              <a:rPr lang="pt-PT" sz="1400" dirty="0" smtClean="0"/>
              <a:t> da América do Norte, Europa e Ásia. A espécie tem forte dimorfismo sexual, tendo os machos uma cabeça de cor verde iridescente e asas e barriga cinzenta, enquanto que as fêmeas </a:t>
            </a:r>
            <a:r>
              <a:rPr lang="pt-PT" sz="1400" dirty="0" err="1" smtClean="0"/>
              <a:t>têem</a:t>
            </a:r>
            <a:r>
              <a:rPr lang="pt-PT" sz="1400" dirty="0" smtClean="0"/>
              <a:t> uma plumagem castanha salpicada.</a:t>
            </a:r>
            <a:endParaRPr lang="pt-PT" sz="1400" dirty="0"/>
          </a:p>
        </p:txBody>
      </p:sp>
      <p:pic>
        <p:nvPicPr>
          <p:cNvPr id="1026" name="Picture 2" descr="G:\DCIM\170___05\IMG_4203.JPG"/>
          <p:cNvPicPr>
            <a:picLocks noChangeAspect="1" noChangeArrowheads="1"/>
          </p:cNvPicPr>
          <p:nvPr/>
        </p:nvPicPr>
        <p:blipFill>
          <a:blip r:embed="rId6" cstate="print"/>
          <a:srcRect t="10096" r="29765" b="2176"/>
          <a:stretch>
            <a:fillRect/>
          </a:stretch>
        </p:blipFill>
        <p:spPr bwMode="auto">
          <a:xfrm>
            <a:off x="5630091" y="679268"/>
            <a:ext cx="3513909" cy="3291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121</Words>
  <Application>Microsoft Office PowerPoint</Application>
  <PresentationFormat>Apresentação no Ecrã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2" baseType="lpstr">
      <vt:lpstr>Tema do Office</vt:lpstr>
      <vt:lpstr>Diapositivo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Graça</cp:lastModifiedBy>
  <cp:revision>38</cp:revision>
  <cp:lastPrinted>2019-12-11T12:42:31Z</cp:lastPrinted>
  <dcterms:created xsi:type="dcterms:W3CDTF">2019-02-05T21:01:01Z</dcterms:created>
  <dcterms:modified xsi:type="dcterms:W3CDTF">2020-05-22T17:29:55Z</dcterms:modified>
</cp:coreProperties>
</file>