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708" autoAdjust="0"/>
  </p:normalViewPr>
  <p:slideViewPr>
    <p:cSldViewPr>
      <p:cViewPr varScale="1">
        <p:scale>
          <a:sx n="65" d="100"/>
          <a:sy n="65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D082BC3-767D-45C3-8A42-5CC69480BEAF}" type="datetimeFigureOut">
              <a:rPr lang="pt-PT" smtClean="0"/>
              <a:t>30/05/2020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80394DE-D326-4107-B06F-D7742C3617FD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esdeportugal.info/motalb.html" TargetMode="External"/><Relationship Id="rId3" Type="http://schemas.openxmlformats.org/officeDocument/2006/relationships/hyperlink" Target="https://pt.wikipedia.org/wiki/Alv%C3%A9ola" TargetMode="External"/><Relationship Id="rId7" Type="http://schemas.openxmlformats.org/officeDocument/2006/relationships/hyperlink" Target="https://asasebicos.wordpress.com/category/aves/alveola-branca/" TargetMode="External"/><Relationship Id="rId2" Type="http://schemas.openxmlformats.org/officeDocument/2006/relationships/hyperlink" Target="https://pt.wikipedia.org/wiki/Alv%C3%A9ola-bran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nio.eses.pt/recursoscedes/photoalbum/manuais/FrontPage/site/aves.htm" TargetMode="External"/><Relationship Id="rId5" Type="http://schemas.openxmlformats.org/officeDocument/2006/relationships/hyperlink" Target="https://www.sinonimos.com.br/" TargetMode="External"/><Relationship Id="rId4" Type="http://schemas.openxmlformats.org/officeDocument/2006/relationships/hyperlink" Target="http://www.selosefilatelia.com.br/PastaArtigos/artigo01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544104"/>
            <a:ext cx="5940152" cy="1444736"/>
          </a:xfrm>
        </p:spPr>
        <p:txBody>
          <a:bodyPr>
            <a:normAutofit fontScale="90000"/>
          </a:bodyPr>
          <a:lstStyle/>
          <a:p>
            <a:r>
              <a:rPr lang="pt-PT" sz="67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Alvéola-Branca</a:t>
            </a:r>
            <a:endParaRPr lang="pt-PT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40060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62377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© Mariano Martins - Olhares</a:t>
            </a:r>
          </a:p>
        </p:txBody>
      </p:sp>
    </p:spTree>
    <p:extLst>
      <p:ext uri="{BB962C8B-B14F-4D97-AF65-F5344CB8AC3E}">
        <p14:creationId xmlns:p14="http://schemas.microsoft.com/office/powerpoint/2010/main" val="40229623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Elaborado por: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Mariana Fernandes Silva  n.º14  8.ºD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96552" y="184482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pt-PT" sz="4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Espero que </a:t>
            </a:r>
          </a:p>
          <a:p>
            <a:pPr algn="ctr"/>
            <a:r>
              <a:rPr lang="pt-PT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tenha gostado!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504" y="3572464"/>
            <a:ext cx="5184576" cy="3168904"/>
            <a:chOff x="107504" y="3572464"/>
            <a:chExt cx="5184576" cy="31689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572464"/>
              <a:ext cx="4729708" cy="31689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5400000">
              <a:off x="3968207" y="4913439"/>
              <a:ext cx="22322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dirty="0"/>
                <a:t>Alvéola-branca</a:t>
              </a:r>
            </a:p>
            <a:p>
              <a:pPr algn="ctr"/>
              <a:r>
                <a:rPr lang="pt-PT" sz="1050" dirty="0"/>
                <a:t>© Michele Lamberti - Avesnest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4331" y="836712"/>
            <a:ext cx="4384213" cy="3436045"/>
            <a:chOff x="5084331" y="1628800"/>
            <a:chExt cx="4384213" cy="34360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44" b="95613" l="0" r="980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331" y="1772816"/>
              <a:ext cx="4283124" cy="329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00392" y="1628800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dirty="0"/>
                <a:t>Emogi</a:t>
              </a:r>
            </a:p>
            <a:p>
              <a:pPr algn="ctr"/>
              <a:r>
                <a:rPr lang="pt-PT" sz="1050" dirty="0"/>
                <a:t>© KindPNG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20072" y="5027440"/>
            <a:ext cx="3788170" cy="1699940"/>
            <a:chOff x="5392342" y="5027440"/>
            <a:chExt cx="3788170" cy="1699940"/>
          </a:xfrm>
        </p:grpSpPr>
        <p:sp>
          <p:nvSpPr>
            <p:cNvPr id="12" name="Flowchart: Stored Data 11"/>
            <p:cNvSpPr/>
            <p:nvPr/>
          </p:nvSpPr>
          <p:spPr>
            <a:xfrm flipH="1">
              <a:off x="6660232" y="5229200"/>
              <a:ext cx="2520280" cy="129642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000" b="1" dirty="0"/>
                <a:t>Escola Básica e Secundária de Ourém</a:t>
              </a:r>
            </a:p>
          </p:txBody>
        </p:sp>
        <p:pic>
          <p:nvPicPr>
            <p:cNvPr id="1029" name="Picture 5" descr="Escola Básica e Secundária De Ourém | Ventos de Poupança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342" y="5027440"/>
              <a:ext cx="1699938" cy="1699940"/>
            </a:xfrm>
            <a:prstGeom prst="ellipse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8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ea typeface="GungsuhChe" panose="02030609000101010101" pitchFamily="49" charset="-127"/>
              </a:rPr>
              <a:t>Designação e características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/>
          <a:lstStyle/>
          <a:p>
            <a:pPr marL="0" indent="0">
              <a:buNone/>
            </a:pPr>
            <a:r>
              <a:rPr lang="pt-PT" b="1" u="sng" dirty="0"/>
              <a:t>Nomes</a:t>
            </a:r>
          </a:p>
          <a:p>
            <a:pPr marL="0" indent="0">
              <a:buNone/>
            </a:pPr>
            <a:endParaRPr lang="pt-PT" b="1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000" b="1" dirty="0"/>
              <a:t>Nome comum: </a:t>
            </a:r>
            <a:r>
              <a:rPr lang="pt-PT" sz="2000" dirty="0"/>
              <a:t>alvéola-branca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PT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PT" sz="2000" b="1" dirty="0"/>
              <a:t>Nome científico: </a:t>
            </a:r>
            <a:r>
              <a:rPr lang="pt-PT" sz="2000" i="1" dirty="0"/>
              <a:t>Motacilla alba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PT" dirty="0"/>
          </a:p>
          <a:p>
            <a:pPr marL="0" indent="0">
              <a:buNone/>
            </a:pPr>
            <a:endParaRPr lang="pt-PT" b="1" u="sng" dirty="0"/>
          </a:p>
          <a:p>
            <a:pPr marL="0" indent="0">
              <a:buNone/>
            </a:pPr>
            <a:r>
              <a:rPr lang="pt-PT" b="1" u="sng" dirty="0"/>
              <a:t>Características</a:t>
            </a:r>
          </a:p>
          <a:p>
            <a:pPr marL="0" indent="0">
              <a:buNone/>
            </a:pPr>
            <a:r>
              <a:rPr lang="pt-PT" sz="2000" b="1" dirty="0"/>
              <a:t>Cor da plumagem- </a:t>
            </a:r>
            <a:r>
              <a:rPr lang="pt-PT" sz="2000" dirty="0"/>
              <a:t>típico padrão escuro na cabeça, garganta e dorso, que contrasta com o branco no peito e abdómen, assim como nas faces.</a:t>
            </a:r>
          </a:p>
          <a:p>
            <a:pPr marL="0" indent="0">
              <a:buNone/>
            </a:pPr>
            <a:r>
              <a:rPr lang="pt-PT" sz="2000" b="1" dirty="0"/>
              <a:t>Cor das patas e bico- </a:t>
            </a:r>
            <a:r>
              <a:rPr lang="pt-PT" sz="2000" dirty="0"/>
              <a:t>preto (ligeiramente acastanhado); patas longas</a:t>
            </a:r>
          </a:p>
          <a:p>
            <a:pPr marL="0" indent="0">
              <a:buNone/>
            </a:pPr>
            <a:r>
              <a:rPr lang="pt-PT" sz="2000" b="1" dirty="0"/>
              <a:t>Forma do bico- </a:t>
            </a:r>
            <a:r>
              <a:rPr lang="pt-PT" sz="2000" dirty="0"/>
              <a:t>fino e alongado</a:t>
            </a:r>
          </a:p>
          <a:p>
            <a:pPr marL="0" indent="0">
              <a:buNone/>
            </a:pPr>
            <a:r>
              <a:rPr lang="pt-PT" sz="2000" b="1" dirty="0"/>
              <a:t>Tamanho- </a:t>
            </a:r>
            <a:r>
              <a:rPr lang="pt-PT" sz="2000" dirty="0"/>
              <a:t>cerca de 16 a 19 centímetros</a:t>
            </a:r>
          </a:p>
          <a:p>
            <a:pPr marL="0" indent="0">
              <a:buNone/>
            </a:pPr>
            <a:r>
              <a:rPr lang="pt-PT" sz="2000" dirty="0"/>
              <a:t>Esta ave anda constantemente no solo e a agitar a cauda.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53693" y="2492896"/>
            <a:ext cx="1906490" cy="1800200"/>
            <a:chOff x="4553693" y="2492896"/>
            <a:chExt cx="1906490" cy="1800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0" t="65480" r="46125" b="11300"/>
            <a:stretch/>
          </p:blipFill>
          <p:spPr bwMode="auto">
            <a:xfrm>
              <a:off x="4553693" y="2492896"/>
              <a:ext cx="1872209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87974" y="3892986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/>
                <a:t>Patas de alvéola-branca</a:t>
              </a:r>
            </a:p>
            <a:p>
              <a:r>
                <a:rPr lang="pt-PT" sz="1000" dirty="0"/>
                <a:t>© Francisco Clamote - Pinterest</a:t>
              </a:r>
            </a:p>
          </p:txBody>
        </p:sp>
      </p:grpSp>
      <p:sp>
        <p:nvSpPr>
          <p:cNvPr id="4" name="Curved Right Arrow 3"/>
          <p:cNvSpPr/>
          <p:nvPr/>
        </p:nvSpPr>
        <p:spPr>
          <a:xfrm>
            <a:off x="4283968" y="2132856"/>
            <a:ext cx="557758" cy="1152128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0232" y="3140968"/>
            <a:ext cx="1872209" cy="1234009"/>
            <a:chOff x="6660232" y="3140968"/>
            <a:chExt cx="1872209" cy="12340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0" t="14086" r="47125" b="77555"/>
            <a:stretch/>
          </p:blipFill>
          <p:spPr bwMode="auto">
            <a:xfrm>
              <a:off x="6900259" y="3140968"/>
              <a:ext cx="1416158" cy="87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60232" y="3974867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/>
                <a:t>Bico de alvéola-branca</a:t>
              </a:r>
            </a:p>
            <a:p>
              <a:r>
                <a:rPr lang="pt-PT" sz="1000" dirty="0"/>
                <a:t>© Francisco Clamote - Pinterest</a:t>
              </a:r>
            </a:p>
          </p:txBody>
        </p:sp>
      </p:grpSp>
      <p:sp>
        <p:nvSpPr>
          <p:cNvPr id="9" name="Curved Right Arrow 8"/>
          <p:cNvSpPr/>
          <p:nvPr/>
        </p:nvSpPr>
        <p:spPr>
          <a:xfrm rot="9097154">
            <a:off x="8166429" y="3149654"/>
            <a:ext cx="557758" cy="1152128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60232" y="1340768"/>
            <a:ext cx="2220248" cy="1810073"/>
            <a:chOff x="6660232" y="1340768"/>
            <a:chExt cx="2220248" cy="18100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4" t="12847" r="5001" b="31425"/>
            <a:stretch/>
          </p:blipFill>
          <p:spPr bwMode="auto">
            <a:xfrm>
              <a:off x="6660232" y="1340768"/>
              <a:ext cx="2220248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804248" y="2750731"/>
              <a:ext cx="18722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b="1" dirty="0"/>
                <a:t>Alvéola-branca</a:t>
              </a:r>
            </a:p>
            <a:p>
              <a:r>
                <a:rPr lang="pt-PT" sz="1000" dirty="0"/>
                <a:t>© Francisco Clamote - Pinterest</a:t>
              </a:r>
            </a:p>
          </p:txBody>
        </p:sp>
      </p:grpSp>
      <p:sp>
        <p:nvSpPr>
          <p:cNvPr id="8" name="Curved Right Arrow 7"/>
          <p:cNvSpPr/>
          <p:nvPr/>
        </p:nvSpPr>
        <p:spPr>
          <a:xfrm rot="18901524">
            <a:off x="5977684" y="1312202"/>
            <a:ext cx="557758" cy="1152128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1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ea typeface="GungsuhChe" panose="02030609000101010101" pitchFamily="49" charset="-127"/>
              </a:rPr>
              <a:t>Características e Alimentação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79712" y="2266553"/>
            <a:ext cx="2027304" cy="2514049"/>
            <a:chOff x="1979712" y="2266553"/>
            <a:chExt cx="2027304" cy="25140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2" t="10812" r="11415" b="7645"/>
            <a:stretch/>
          </p:blipFill>
          <p:spPr bwMode="auto">
            <a:xfrm>
              <a:off x="1979712" y="2266553"/>
              <a:ext cx="2027304" cy="20985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2267744" y="4365104"/>
              <a:ext cx="16672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Alvéola-branca macho</a:t>
              </a:r>
            </a:p>
            <a:p>
              <a:pPr algn="ctr"/>
              <a:r>
                <a:rPr lang="pt-PT" sz="1050" dirty="0"/>
                <a:t>© Lamosa Natural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611560" y="2739765"/>
            <a:ext cx="1728192" cy="401203"/>
          </a:xfrm>
          <a:prstGeom prst="rightArrow">
            <a:avLst>
              <a:gd name="adj1" fmla="val 50000"/>
              <a:gd name="adj2" fmla="val 927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oup 16"/>
          <p:cNvGrpSpPr/>
          <p:nvPr/>
        </p:nvGrpSpPr>
        <p:grpSpPr>
          <a:xfrm>
            <a:off x="4932040" y="2276872"/>
            <a:ext cx="2536282" cy="2575738"/>
            <a:chOff x="4932040" y="2276872"/>
            <a:chExt cx="2536282" cy="25757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18" t="21722" r="38079" b="21722"/>
            <a:stretch/>
          </p:blipFill>
          <p:spPr bwMode="auto">
            <a:xfrm>
              <a:off x="5125625" y="2276872"/>
              <a:ext cx="2038663" cy="21631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932040" y="4437112"/>
              <a:ext cx="253628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Alvéola-branca fêmea</a:t>
              </a:r>
            </a:p>
            <a:p>
              <a:r>
                <a:rPr lang="pt-PT" sz="1050" dirty="0"/>
                <a:t>© Leornado Merçon – Bring nature Closer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 rot="10800000">
            <a:off x="6660232" y="3140968"/>
            <a:ext cx="1728192" cy="401203"/>
          </a:xfrm>
          <a:prstGeom prst="rightArrow">
            <a:avLst>
              <a:gd name="adj1" fmla="val 50000"/>
              <a:gd name="adj2" fmla="val 927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467544" y="462274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u="sng" spc="30" dirty="0">
                <a:solidFill>
                  <a:schemeClr val="tx2"/>
                </a:solidFill>
                <a:cs typeface="Tahoma" pitchFamily="34" charset="0"/>
              </a:rPr>
              <a:t>Alimentação</a:t>
            </a:r>
          </a:p>
          <a:p>
            <a:r>
              <a:rPr lang="pt-PT" sz="2000" spc="30" dirty="0">
                <a:solidFill>
                  <a:schemeClr val="tx2"/>
                </a:solidFill>
                <a:cs typeface="Tahoma" pitchFamily="34" charset="0"/>
              </a:rPr>
              <a:t>Esta ave alimenta-se exclusivamente de insetos e,</a:t>
            </a:r>
          </a:p>
          <a:p>
            <a:r>
              <a:rPr lang="pt-PT" sz="2000" spc="30" dirty="0">
                <a:solidFill>
                  <a:schemeClr val="tx2"/>
                </a:solidFill>
                <a:cs typeface="Tahoma" pitchFamily="34" charset="0"/>
              </a:rPr>
              <a:t>por vezes outros invertebrados e sementes.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19251"/>
              </p:ext>
            </p:extLst>
          </p:nvPr>
        </p:nvGraphicFramePr>
        <p:xfrm>
          <a:off x="251520" y="1196752"/>
          <a:ext cx="8724380" cy="9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Macho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Fêmea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r>
                        <a:rPr lang="pt-PT" b="1" dirty="0"/>
                        <a:t>Cor do dorso:</a:t>
                      </a:r>
                      <a:r>
                        <a:rPr lang="pt-PT" b="1" baseline="0" dirty="0"/>
                        <a:t> </a:t>
                      </a:r>
                      <a:r>
                        <a:rPr lang="pt-PT" baseline="0" dirty="0"/>
                        <a:t>preto, mais escura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/>
                        <a:t>Cor do dorso:</a:t>
                      </a:r>
                      <a:r>
                        <a:rPr lang="pt-PT" b="1" baseline="0" dirty="0"/>
                        <a:t> </a:t>
                      </a:r>
                      <a:r>
                        <a:rPr lang="pt-PT" b="0" baseline="0" dirty="0"/>
                        <a:t>cinzento ardósia, mais clara</a:t>
                      </a:r>
                      <a:endParaRPr lang="pt-P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940153" y="4581126"/>
            <a:ext cx="3168351" cy="2736305"/>
            <a:chOff x="5940153" y="4581126"/>
            <a:chExt cx="3168351" cy="2736305"/>
          </a:xfrm>
        </p:grpSpPr>
        <p:grpSp>
          <p:nvGrpSpPr>
            <p:cNvPr id="15" name="Group 14"/>
            <p:cNvGrpSpPr/>
            <p:nvPr/>
          </p:nvGrpSpPr>
          <p:grpSpPr>
            <a:xfrm>
              <a:off x="6288972" y="4797152"/>
              <a:ext cx="2819532" cy="1878513"/>
              <a:chOff x="6216964" y="4934863"/>
              <a:chExt cx="2819532" cy="1878513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6964" y="4934863"/>
                <a:ext cx="2819532" cy="18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7740352" y="6165304"/>
                <a:ext cx="504056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 rot="16200000">
              <a:off x="4779749" y="5741530"/>
              <a:ext cx="27363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Alvéola-branca a alimentar-se</a:t>
              </a:r>
            </a:p>
            <a:p>
              <a:pPr algn="ctr"/>
              <a:r>
                <a:rPr lang="pt-PT" sz="1050" dirty="0"/>
                <a:t>© dreamstime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3649" y="5362136"/>
            <a:ext cx="2676730" cy="1667263"/>
            <a:chOff x="1403649" y="5362136"/>
            <a:chExt cx="2676730" cy="166726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465852"/>
              <a:ext cx="2388699" cy="1466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777766" y="5988019"/>
              <a:ext cx="166726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Sementes</a:t>
              </a:r>
            </a:p>
            <a:p>
              <a:pPr algn="ctr"/>
              <a:r>
                <a:rPr lang="pt-PT" sz="1050" dirty="0"/>
                <a:t>© eCycle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5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066801"/>
          </a:xfrm>
        </p:spPr>
        <p:txBody>
          <a:bodyPr>
            <a:normAutofit/>
          </a:bodyPr>
          <a:lstStyle/>
          <a:p>
            <a:r>
              <a:rPr lang="pt-PT" b="1" dirty="0">
                <a:ea typeface="GungsuhChe" panose="02030609000101010101" pitchFamily="49" charset="-127"/>
              </a:rPr>
              <a:t>Habitat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b="1" u="sng" dirty="0"/>
              <a:t>No mundo</a:t>
            </a:r>
          </a:p>
          <a:p>
            <a:pPr marL="0" indent="0">
              <a:buNone/>
            </a:pPr>
            <a:endParaRPr lang="pt-PT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178017" y="1340768"/>
            <a:ext cx="8858479" cy="5256886"/>
            <a:chOff x="178017" y="1340768"/>
            <a:chExt cx="8858479" cy="5256886"/>
          </a:xfrm>
        </p:grpSpPr>
        <p:sp>
          <p:nvSpPr>
            <p:cNvPr id="6" name="TextBox 5"/>
            <p:cNvSpPr txBox="1"/>
            <p:nvPr/>
          </p:nvSpPr>
          <p:spPr>
            <a:xfrm>
              <a:off x="6876256" y="1340768"/>
              <a:ext cx="21602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Planisfério</a:t>
              </a:r>
            </a:p>
            <a:p>
              <a:pPr algn="ctr"/>
              <a:r>
                <a:rPr lang="pt-PT" sz="1050" b="1" dirty="0"/>
                <a:t>© </a:t>
              </a:r>
              <a:r>
                <a:rPr lang="pt-PT" sz="1050" dirty="0"/>
                <a:t>Gislene Domingues - Pinterest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78017" y="1701110"/>
              <a:ext cx="8858479" cy="4896544"/>
              <a:chOff x="-1190135" y="1701110"/>
              <a:chExt cx="8858479" cy="489654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0135" y="1701110"/>
                <a:ext cx="8858479" cy="4896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4499992" y="2636912"/>
                <a:ext cx="1224136" cy="93610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2051720" y="3789040"/>
                <a:ext cx="792088" cy="1440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1403648" y="2852936"/>
                <a:ext cx="2448272" cy="1366411"/>
                <a:chOff x="1403648" y="2852936"/>
                <a:chExt cx="2448272" cy="1366411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2987824" y="2852936"/>
                  <a:ext cx="864096" cy="5760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627784" y="3501008"/>
                  <a:ext cx="1152128" cy="5760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403648" y="3573016"/>
                  <a:ext cx="11521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b="1" dirty="0"/>
                    <a:t>Norte de África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329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4624"/>
            <a:ext cx="8591550" cy="1066801"/>
          </a:xfrm>
        </p:spPr>
        <p:txBody>
          <a:bodyPr/>
          <a:lstStyle/>
          <a:p>
            <a:r>
              <a:rPr lang="pt-PT" b="1" dirty="0">
                <a:ea typeface="GungsuhChe" panose="02030609000101010101" pitchFamily="49" charset="-127"/>
              </a:rPr>
              <a:t>Habitat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083528"/>
            <a:ext cx="429768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PT" b="1" u="sng" dirty="0"/>
              <a:t>Em Portugal</a:t>
            </a:r>
          </a:p>
          <a:p>
            <a:pPr marL="0" indent="0">
              <a:buNone/>
            </a:pPr>
            <a:r>
              <a:rPr lang="pt-PT" dirty="0"/>
              <a:t>Encontra-se em quase todo o território nacional (entre </a:t>
            </a:r>
            <a:r>
              <a:rPr lang="pt-PT" u="sng" dirty="0"/>
              <a:t>Douro e Minho</a:t>
            </a:r>
            <a:r>
              <a:rPr lang="pt-PT" dirty="0"/>
              <a:t>, </a:t>
            </a:r>
            <a:r>
              <a:rPr lang="pt-PT" u="sng" dirty="0"/>
              <a:t>Trás-os-Montes</a:t>
            </a:r>
            <a:r>
              <a:rPr lang="pt-PT" dirty="0"/>
              <a:t>, </a:t>
            </a:r>
            <a:r>
              <a:rPr lang="pt-PT" u="sng" dirty="0"/>
              <a:t>Litoral e Centro</a:t>
            </a:r>
            <a:r>
              <a:rPr lang="pt-PT" dirty="0"/>
              <a:t>, </a:t>
            </a:r>
            <a:r>
              <a:rPr lang="pt-PT" u="sng" dirty="0"/>
              <a:t>Beira interior</a:t>
            </a:r>
            <a:r>
              <a:rPr lang="pt-PT" dirty="0"/>
              <a:t>, </a:t>
            </a:r>
            <a:r>
              <a:rPr lang="pt-PT" u="sng" dirty="0"/>
              <a:t>Lisboa e vale do Tejo</a:t>
            </a:r>
            <a:r>
              <a:rPr lang="pt-PT" dirty="0"/>
              <a:t>, Alentejo e Algarve, arquipélago da Madeira e dos Açores).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6142" y="3695893"/>
            <a:ext cx="2719754" cy="3477523"/>
            <a:chOff x="916142" y="3695893"/>
            <a:chExt cx="2719754" cy="34775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508" y="3695893"/>
              <a:ext cx="2301388" cy="311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86353" y="6028129"/>
              <a:ext cx="18750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NUTS II Portugal</a:t>
              </a:r>
            </a:p>
            <a:p>
              <a:pPr algn="ctr"/>
              <a:r>
                <a:rPr lang="pt-PT" sz="1050" b="1" dirty="0"/>
                <a:t>© </a:t>
              </a:r>
              <a:r>
                <a:rPr lang="pt-PT" sz="1050" dirty="0"/>
                <a:t>wikipédia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39952" y="188640"/>
            <a:ext cx="4887610" cy="6624736"/>
            <a:chOff x="4139952" y="188640"/>
            <a:chExt cx="4887610" cy="6624736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640"/>
              <a:ext cx="4455562" cy="652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3663625" y="5921551"/>
              <a:ext cx="13681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NUTS III Portugal</a:t>
              </a:r>
            </a:p>
            <a:p>
              <a:pPr algn="ctr"/>
              <a:r>
                <a:rPr lang="pt-PT" sz="1050" b="1" dirty="0"/>
                <a:t>© </a:t>
              </a:r>
              <a:r>
                <a:rPr lang="pt-PT" sz="1050" dirty="0"/>
                <a:t>wikipédia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99992" y="1196752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Verão: </a:t>
            </a:r>
            <a:r>
              <a:rPr lang="pt-PT" dirty="0">
                <a:solidFill>
                  <a:schemeClr val="bg1"/>
                </a:solidFill>
              </a:rPr>
              <a:t>campos abertos, prados, margens fluviais e lacustres, beira-mar</a:t>
            </a:r>
          </a:p>
          <a:p>
            <a:r>
              <a:rPr lang="pt-PT" b="1" dirty="0"/>
              <a:t>Inverno: </a:t>
            </a:r>
            <a:r>
              <a:rPr lang="pt-PT" dirty="0">
                <a:solidFill>
                  <a:schemeClr val="bg1"/>
                </a:solidFill>
              </a:rPr>
              <a:t>tendência a deslocar-se para as serras</a:t>
            </a:r>
          </a:p>
        </p:txBody>
      </p:sp>
    </p:spTree>
    <p:extLst>
      <p:ext uri="{BB962C8B-B14F-4D97-AF65-F5344CB8AC3E}">
        <p14:creationId xmlns:p14="http://schemas.microsoft.com/office/powerpoint/2010/main" val="20122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591550" cy="1066801"/>
          </a:xfrm>
        </p:spPr>
        <p:txBody>
          <a:bodyPr>
            <a:normAutofit/>
          </a:bodyPr>
          <a:lstStyle/>
          <a:p>
            <a:r>
              <a:rPr lang="pt-PT" b="1" dirty="0">
                <a:ea typeface="GungsuhChe" panose="02030609000101010101" pitchFamily="49" charset="-127"/>
              </a:rPr>
              <a:t>Reprodução e características do ninho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3951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pt-PT" b="1" u="sng" dirty="0"/>
              <a:t>Época de acasalamento</a:t>
            </a:r>
          </a:p>
          <a:p>
            <a:pPr marL="0" indent="0">
              <a:buNone/>
            </a:pPr>
            <a:r>
              <a:rPr lang="pt-PT" b="1" dirty="0"/>
              <a:t>Quando ocorre? </a:t>
            </a:r>
            <a:r>
              <a:rPr lang="pt-PT" dirty="0"/>
              <a:t>No final do inverno.</a:t>
            </a:r>
          </a:p>
          <a:p>
            <a:pPr marL="0" indent="0">
              <a:buNone/>
            </a:pPr>
            <a:r>
              <a:rPr lang="pt-PT" dirty="0"/>
              <a:t>O ninho é desenvolvido em nenhum lugar específico, mas normalmente perto do solo, num sítio abrigado.</a:t>
            </a:r>
          </a:p>
          <a:p>
            <a:pPr marL="0" indent="0">
              <a:buNone/>
            </a:pPr>
            <a:r>
              <a:rPr lang="pt-PT" b="1" dirty="0"/>
              <a:t>Ninho: </a:t>
            </a:r>
            <a:r>
              <a:rPr lang="pt-PT" dirty="0"/>
              <a:t>construído em forma de taça com fenos, folhas, pequenas raízes e musgos, forrado com cabelos, penas e lã.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A postura desta ave ronda vulgarmente cinco a seis ovos que são “postos” pela fêmea durante mais ou menos duas semanas. </a:t>
            </a:r>
          </a:p>
          <a:p>
            <a:pPr marL="0" indent="0">
              <a:buNone/>
            </a:pPr>
            <a:r>
              <a:rPr lang="pt-PT" dirty="0"/>
              <a:t>As crias saem do ninho duas ou três semanas depois, geralmente já durante a primavera.</a:t>
            </a:r>
          </a:p>
        </p:txBody>
      </p:sp>
      <p:sp>
        <p:nvSpPr>
          <p:cNvPr id="4" name="AutoShape 2" descr="Fernando Ferreira - Photography - Alvéola-branca (Motacilla alb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5940152" y="4797152"/>
            <a:ext cx="3096344" cy="2071682"/>
            <a:chOff x="5940152" y="4797152"/>
            <a:chExt cx="3096344" cy="207168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797152"/>
              <a:ext cx="3096344" cy="173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444208" y="6453336"/>
              <a:ext cx="201622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Alvéola-branca num ninho</a:t>
              </a:r>
            </a:p>
            <a:p>
              <a:pPr algn="ctr"/>
              <a:r>
                <a:rPr lang="pt-PT" sz="1050" dirty="0"/>
                <a:t>© Fernando Ferreira - Facebook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504" y="4875064"/>
            <a:ext cx="5980989" cy="1993770"/>
            <a:chOff x="107504" y="4875064"/>
            <a:chExt cx="5980989" cy="199377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04" b="89431" l="4634" r="95366">
                          <a14:foregroundMark x1="82683" y1="49593" x2="82683" y2="49593"/>
                          <a14:foregroundMark x1="67073" y1="56098" x2="67073" y2="56098"/>
                          <a14:foregroundMark x1="67317" y1="38211" x2="67317" y2="38211"/>
                          <a14:foregroundMark x1="67073" y1="24390" x2="67073" y2="24390"/>
                          <a14:foregroundMark x1="89268" y1="53659" x2="89268" y2="53659"/>
                          <a14:foregroundMark x1="91463" y1="21951" x2="91463" y2="21951"/>
                          <a14:foregroundMark x1="92683" y1="65854" x2="92683" y2="65854"/>
                          <a14:foregroundMark x1="88049" y1="69919" x2="88049" y2="69919"/>
                          <a14:foregroundMark x1="60000" y1="53659" x2="60000" y2="53659"/>
                          <a14:foregroundMark x1="50488" y1="52033" x2="50488" y2="52033"/>
                          <a14:foregroundMark x1="41463" y1="48780" x2="41463" y2="48780"/>
                          <a14:foregroundMark x1="28780" y1="43089" x2="28780" y2="43089"/>
                          <a14:foregroundMark x1="23415" y1="41463" x2="23415" y2="41463"/>
                          <a14:foregroundMark x1="13415" y1="25203" x2="13415" y2="25203"/>
                          <a14:foregroundMark x1="8049" y1="53659" x2="8049" y2="53659"/>
                          <a14:foregroundMark x1="93415" y1="21951" x2="93415" y2="21951"/>
                          <a14:foregroundMark x1="29024" y1="82114" x2="29024" y2="82114"/>
                          <a14:foregroundMark x1="29268" y1="83740" x2="27561" y2="82927"/>
                          <a14:foregroundMark x1="8293" y1="82114" x2="11463" y2="82114"/>
                          <a14:foregroundMark x1="8537" y1="84553" x2="6829" y2="83740"/>
                          <a14:foregroundMark x1="9756" y1="83740" x2="11951" y2="82927"/>
                          <a14:foregroundMark x1="16829" y1="82927" x2="19512" y2="82927"/>
                          <a14:foregroundMark x1="22195" y1="83740" x2="24634" y2="83740"/>
                          <a14:foregroundMark x1="33171" y1="83740" x2="36098" y2="82114"/>
                          <a14:foregroundMark x1="39756" y1="82927" x2="42927" y2="83740"/>
                          <a14:foregroundMark x1="45366" y1="84553" x2="48049" y2="83740"/>
                          <a14:foregroundMark x1="50732" y1="81301" x2="53171" y2="81301"/>
                          <a14:foregroundMark x1="60244" y1="82927" x2="57561" y2="82927"/>
                          <a14:foregroundMark x1="66098" y1="82927" x2="72195" y2="82114"/>
                          <a14:foregroundMark x1="76341" y1="83740" x2="78049" y2="82114"/>
                          <a14:foregroundMark x1="83171" y1="82927" x2="81951" y2="84553"/>
                          <a14:foregroundMark x1="87805" y1="83740" x2="88293" y2="81301"/>
                          <a14:foregroundMark x1="88049" y1="83740" x2="86341" y2="82114"/>
                          <a14:foregroundMark x1="91951" y1="84553" x2="94634" y2="82927"/>
                          <a14:foregroundMark x1="50000" y1="34959" x2="50000" y2="34959"/>
                          <a14:foregroundMark x1="35122" y1="32520" x2="35122" y2="32520"/>
                          <a14:foregroundMark x1="41707" y1="38211" x2="41707" y2="38211"/>
                          <a14:foregroundMark x1="33902" y1="22764" x2="33902" y2="22764"/>
                          <a14:foregroundMark x1="37561" y1="58537" x2="37561" y2="58537"/>
                          <a14:foregroundMark x1="42439" y1="58537" x2="42439" y2="58537"/>
                          <a14:foregroundMark x1="13415" y1="32520" x2="13415" y2="32520"/>
                          <a14:foregroundMark x1="8537" y1="71545" x2="8537" y2="71545"/>
                          <a14:foregroundMark x1="23659" y1="27642" x2="23659" y2="27642"/>
                          <a14:foregroundMark x1="27561" y1="17886" x2="27561" y2="17886"/>
                          <a14:foregroundMark x1="28049" y1="16260" x2="28049" y2="16260"/>
                          <a14:foregroundMark x1="30488" y1="13821" x2="30488" y2="13821"/>
                          <a14:foregroundMark x1="22683" y1="20325" x2="22683" y2="20325"/>
                          <a14:foregroundMark x1="11707" y1="23577" x2="11707" y2="23577"/>
                          <a14:foregroundMark x1="12927" y1="22764" x2="12927" y2="22764"/>
                          <a14:foregroundMark x1="13171" y1="18699" x2="11220" y2="16260"/>
                          <a14:foregroundMark x1="8537" y1="18699" x2="13902" y2="23577"/>
                          <a14:foregroundMark x1="49512" y1="27642" x2="49512" y2="27642"/>
                          <a14:backgroundMark x1="80244" y1="41463" x2="80244" y2="41463"/>
                          <a14:backgroundMark x1="10976" y1="38211" x2="10976" y2="38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875064"/>
              <a:ext cx="5980989" cy="179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88024" y="6453336"/>
              <a:ext cx="129614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Primavera</a:t>
              </a:r>
            </a:p>
            <a:p>
              <a:pPr algn="ctr"/>
              <a:r>
                <a:rPr lang="pt-PT" sz="1050" dirty="0"/>
                <a:t>© Geocaching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287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 </a:t>
            </a:r>
            <a:r>
              <a:rPr lang="pt-PT" sz="4000" b="1" dirty="0">
                <a:ea typeface="GungsuhChe" panose="02030609000101010101" pitchFamily="49" charset="-127"/>
              </a:rPr>
              <a:t>Estatuto de Conservação ou abundância em Portugal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98448"/>
            <a:ext cx="8690168" cy="1338464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>
                <a:ea typeface="GungsuhChe" panose="02030609000101010101" pitchFamily="49" charset="-127"/>
              </a:rPr>
              <a:t>O estatuto de conservação ou abundância em Portugal desta ave é pouco preocupante.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-324544" y="1556792"/>
            <a:ext cx="99371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Pouco Preocupante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04248" y="1808820"/>
            <a:ext cx="2143690" cy="2052228"/>
            <a:chOff x="6804248" y="1808820"/>
            <a:chExt cx="2143690" cy="20522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6667" y1="32000" x2="56000" y2="54222"/>
                          <a14:foregroundMark x1="30667" y1="23111" x2="25778" y2="48889"/>
                          <a14:foregroundMark x1="24000" y1="53778" x2="61778" y2="80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060848"/>
              <a:ext cx="1656184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7714075" y="2627185"/>
              <a:ext cx="20522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Emogi a sorrir</a:t>
              </a:r>
            </a:p>
            <a:p>
              <a:pPr algn="ctr"/>
              <a:r>
                <a:rPr lang="pt-PT" sz="1050" dirty="0"/>
                <a:t>© depositphotos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87824" y="4397306"/>
            <a:ext cx="3816424" cy="3044349"/>
            <a:chOff x="2987824" y="4397306"/>
            <a:chExt cx="3816424" cy="3044349"/>
          </a:xfrm>
        </p:grpSpPr>
        <p:grpSp>
          <p:nvGrpSpPr>
            <p:cNvPr id="10" name="Group 9"/>
            <p:cNvGrpSpPr/>
            <p:nvPr/>
          </p:nvGrpSpPr>
          <p:grpSpPr>
            <a:xfrm>
              <a:off x="2987824" y="4397306"/>
              <a:ext cx="3096344" cy="3044349"/>
              <a:chOff x="3563888" y="4375959"/>
              <a:chExt cx="3096344" cy="304434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63" b="89946" l="10000" r="90000">
                            <a14:foregroundMark x1="48261" y1="28261" x2="51630" y2="716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4633123"/>
                <a:ext cx="3085356" cy="2468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Multiply 5"/>
              <p:cNvSpPr/>
              <p:nvPr/>
            </p:nvSpPr>
            <p:spPr>
              <a:xfrm>
                <a:off x="3635896" y="4375959"/>
                <a:ext cx="3024336" cy="3044349"/>
              </a:xfrm>
              <a:prstGeom prst="mathMultiply">
                <a:avLst>
                  <a:gd name="adj1" fmla="val 1181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00092" y="6453336"/>
              <a:ext cx="14041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/>
                <a:t>Sinal de perigo</a:t>
              </a:r>
            </a:p>
            <a:p>
              <a:pPr algn="ctr"/>
              <a:r>
                <a:rPr lang="pt-PT" sz="1050" dirty="0"/>
                <a:t>© PNGWING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783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8" b="78674" l="38922" r="76597">
                        <a14:backgroundMark x1="64516" y1="74681" x2="61290" y2="77447"/>
                        <a14:backgroundMark x1="59140" y1="68085" x2="59857" y2="68936"/>
                        <a14:backgroundMark x1="51971" y1="67447" x2="52688" y2="6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12" t="60667" r="18694" b="19325"/>
          <a:stretch/>
        </p:blipFill>
        <p:spPr bwMode="auto">
          <a:xfrm>
            <a:off x="6228184" y="-315416"/>
            <a:ext cx="3384376" cy="24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t="37470" r="43300" b="50000"/>
          <a:stretch/>
        </p:blipFill>
        <p:spPr>
          <a:xfrm>
            <a:off x="251520" y="4123231"/>
            <a:ext cx="3128212" cy="2502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8" t="36710" r="22927" b="51578"/>
          <a:stretch/>
        </p:blipFill>
        <p:spPr>
          <a:xfrm>
            <a:off x="251520" y="1844824"/>
            <a:ext cx="1945759" cy="2115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6" t="38499" r="28921" b="56514"/>
          <a:stretch/>
        </p:blipFill>
        <p:spPr>
          <a:xfrm>
            <a:off x="2323461" y="2852936"/>
            <a:ext cx="1384443" cy="1097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23361" r="23353" b="50000"/>
          <a:stretch/>
        </p:blipFill>
        <p:spPr>
          <a:xfrm>
            <a:off x="2339752" y="1265577"/>
            <a:ext cx="1332751" cy="1443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26504" r="17636" b="56916"/>
          <a:stretch/>
        </p:blipFill>
        <p:spPr>
          <a:xfrm>
            <a:off x="251520" y="548680"/>
            <a:ext cx="1944216" cy="1136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339752" y="781254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Imagens da minha autoria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5" t="40405" r="17523" b="36487"/>
          <a:stretch/>
        </p:blipFill>
        <p:spPr>
          <a:xfrm>
            <a:off x="3563888" y="4123231"/>
            <a:ext cx="1879763" cy="2502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 t="39226" r="56029" b="48513"/>
          <a:stretch/>
        </p:blipFill>
        <p:spPr>
          <a:xfrm>
            <a:off x="3851920" y="548680"/>
            <a:ext cx="1296143" cy="1401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39501" r="31799" b="50399"/>
          <a:stretch/>
        </p:blipFill>
        <p:spPr>
          <a:xfrm>
            <a:off x="3851921" y="2088256"/>
            <a:ext cx="1512167" cy="692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49600" r="45139" b="30349"/>
          <a:stretch/>
        </p:blipFill>
        <p:spPr>
          <a:xfrm>
            <a:off x="5580112" y="4679847"/>
            <a:ext cx="1392714" cy="19175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47960" r="39220" b="39877"/>
          <a:stretch/>
        </p:blipFill>
        <p:spPr>
          <a:xfrm>
            <a:off x="3851919" y="2924038"/>
            <a:ext cx="1482857" cy="1026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43617" r="35145" b="36084"/>
          <a:stretch/>
        </p:blipFill>
        <p:spPr>
          <a:xfrm>
            <a:off x="5289920" y="549255"/>
            <a:ext cx="1154288" cy="1367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37413" r="46941" b="45871"/>
          <a:stretch/>
        </p:blipFill>
        <p:spPr>
          <a:xfrm>
            <a:off x="5580112" y="2060848"/>
            <a:ext cx="1784964" cy="23427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65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5944 C 0.03923 0.06453 0.04201 0.07077 0.0467 0.07748 C 0.05086 0.09274 0.04513 0.07309 0.05121 0.08927 C 0.05434 0.0976 0.05555 0.10685 0.05868 0.11518 C 0.0618 0.14709 0.0592 0.13553 0.06319 0.15102 C 0.0625 0.16675 0.06145 0.20051 0.05416 0.21647 C 0.05104 0.22318 0.04583 0.2285 0.04218 0.23451 C 0.03611 0.24422 0.04288 0.23752 0.03472 0.24445 C 0.0302 0.2352 0.03194 0.22757 0.03628 0.21855 C 0.05052 0.2211 0.04652 0.22179 0.05711 0.22642 C 0.06076 0.23127 0.06614 0.23474 0.06909 0.24052 C 0.07031 0.24307 0.071 0.24584 0.07204 0.24839 C 0.07291 0.25047 0.07413 0.25232 0.07517 0.2544 C 0.07569 0.25648 0.07586 0.25856 0.07656 0.26041 C 0.07725 0.26249 0.07899 0.26388 0.07951 0.26619 C 0.08055 0.27013 0.08038 0.27429 0.08107 0.27822 C 0.08142 0.2803 0.08211 0.28215 0.08263 0.28423 C 0.08159 0.30181 0.07951 0.33927 0.06909 0.35384 C 0.06788 0.3705 0.06649 0.38692 0.06458 0.40357 C 0.06562 0.43756 0.06545 0.46578 0.07361 0.497 C 0.07239 0.51874 0.07118 0.52938 0.06614 0.54857 C 0.06545 0.55135 0.06215 0.55111 0.06024 0.5525 C 0.05607 0.55158 0.04982 0.55204 0.0467 0.54672 C 0.04566 0.5451 0.04583 0.54279 0.04531 0.54071 C 0.04427 0.53678 0.04392 0.53215 0.04218 0.52868 C 0.04027 0.52475 0.0375 0.52128 0.03628 0.51689 C 0.03576 0.51481 0.03576 0.51249 0.03472 0.51087 C 0.03368 0.50949 0.03177 0.50949 0.03038 0.50879 C 0.02083 0.51319 0.01493 0.52128 0.00798 0.53076 C 0.00694 0.53469 0.00312 0.53909 0.00486 0.54256 C 0.00972 0.55204 0.01198 0.5495 0.01979 0.5525 C 0.02482 0.55435 0.03333 0.56245 0.03333 0.56268 C 0.03489 0.56915 0.03611 0.57586 0.03784 0.58234 C 0.03628 0.5902 0.03507 0.59552 0.03177 0.60222 C 0.02968 0.61148 0.02795 0.60939 0.02135 0.61217 C 0.0177 0.60477 0.01284 0.60269 0.01093 0.59436 C 0.01302 0.58002 0.01284 0.58349 0.02291 0.58049 C 0.03211 0.58465 0.03385 0.58557 0.03923 0.59621 C 0.04149 0.6272 0.04895 0.6797 0.01979 0.69173 C 0.01718 0.69543 0.01354 0.69774 0.01093 0.70167 C 0.0085 0.70537 0.00486 0.7137 0.00486 0.71393 C 0.00138 0.72757 0.00277 0.72156 0.00052 0.7315 C -0.00087 0.75671 -0.00278 0.78215 -0.00556 0.80713 C -0.00625 0.8136 -0.00782 0.82008 -0.01302 0.81707 " pathEditMode="relative" rAng="0" ptsTypes="fffffffffffffffffffffffffffffffffffffffffffA">
                                      <p:cBhvr>
                                        <p:cTn id="66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8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Webgrafia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>
                <a:hlinkClick r:id="rId2"/>
              </a:rPr>
              <a:t>https://pt.wikipedia.org/wiki/Alv%C3%A9ola-branca</a:t>
            </a:r>
            <a:r>
              <a:rPr lang="pt-PT" dirty="0"/>
              <a:t> - </a:t>
            </a:r>
            <a:r>
              <a:rPr lang="pt-PT" b="1" dirty="0"/>
              <a:t>wikipédia</a:t>
            </a:r>
          </a:p>
          <a:p>
            <a:r>
              <a:rPr lang="pt-PT" dirty="0">
                <a:hlinkClick r:id="rId3"/>
              </a:rPr>
              <a:t>https://pt.wikipedia.org/wiki/Alv%C3%A9ola</a:t>
            </a:r>
            <a:r>
              <a:rPr lang="pt-PT" dirty="0"/>
              <a:t> - </a:t>
            </a:r>
            <a:r>
              <a:rPr lang="pt-PT" b="1" dirty="0"/>
              <a:t>wikipédia</a:t>
            </a:r>
          </a:p>
          <a:p>
            <a:r>
              <a:rPr lang="pt-PT" dirty="0">
                <a:hlinkClick r:id="rId4"/>
              </a:rPr>
              <a:t>http://www.selosefilatelia.com.br/PastaArtigos/artigo019.html</a:t>
            </a:r>
            <a:r>
              <a:rPr lang="pt-PT" dirty="0"/>
              <a:t> - </a:t>
            </a:r>
            <a:r>
              <a:rPr lang="pt-PT" b="1" dirty="0"/>
              <a:t>selosefilatelia-Alvéola-branca</a:t>
            </a:r>
          </a:p>
          <a:p>
            <a:r>
              <a:rPr lang="pt-PT" dirty="0">
                <a:hlinkClick r:id="rId5"/>
              </a:rPr>
              <a:t>https://www.sinonimos.com.br/</a:t>
            </a:r>
            <a:r>
              <a:rPr lang="pt-PT" dirty="0"/>
              <a:t> - </a:t>
            </a:r>
            <a:r>
              <a:rPr lang="pt-PT" b="1" dirty="0"/>
              <a:t>sinônimos</a:t>
            </a:r>
          </a:p>
          <a:p>
            <a:r>
              <a:rPr lang="pt-PT" dirty="0">
                <a:hlinkClick r:id="rId6"/>
              </a:rPr>
              <a:t>http://nonio.eses.pt/recursoscedes/photoalbum/manuais/FrontPage/site/aves.htm</a:t>
            </a:r>
            <a:r>
              <a:rPr lang="pt-PT" dirty="0"/>
              <a:t> - </a:t>
            </a:r>
            <a:r>
              <a:rPr lang="pt-PT" b="1" dirty="0"/>
              <a:t>Guia de Aves-Aves</a:t>
            </a:r>
          </a:p>
          <a:p>
            <a:r>
              <a:rPr lang="pt-PT" dirty="0">
                <a:hlinkClick r:id="rId7"/>
              </a:rPr>
              <a:t>https://asasebicos.wordpress.com/category/aves/alveola-branca/</a:t>
            </a:r>
            <a:r>
              <a:rPr lang="pt-PT" dirty="0"/>
              <a:t> - </a:t>
            </a:r>
            <a:r>
              <a:rPr lang="pt-PT" b="1" dirty="0"/>
              <a:t>Asas e Bicos</a:t>
            </a:r>
          </a:p>
          <a:p>
            <a:r>
              <a:rPr lang="pt-PT" dirty="0">
                <a:hlinkClick r:id="rId8"/>
              </a:rPr>
              <a:t>http://www.avesdeportugal.info/motalb.html</a:t>
            </a:r>
            <a:r>
              <a:rPr lang="pt-PT" dirty="0"/>
              <a:t> - </a:t>
            </a:r>
            <a:r>
              <a:rPr lang="pt-PT" b="1" dirty="0"/>
              <a:t>Aves de Portugal - Lista de espécies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1014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1058</TotalTime>
  <Words>560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GungsuhChe</vt:lpstr>
      <vt:lpstr>Arial</vt:lpstr>
      <vt:lpstr>Candara</vt:lpstr>
      <vt:lpstr>Wingdings</vt:lpstr>
      <vt:lpstr>Soho</vt:lpstr>
      <vt:lpstr>Alvéola-Branca</vt:lpstr>
      <vt:lpstr>Designação e características</vt:lpstr>
      <vt:lpstr>Características e Alimentação</vt:lpstr>
      <vt:lpstr>Habitat</vt:lpstr>
      <vt:lpstr>Habitat</vt:lpstr>
      <vt:lpstr>Reprodução e características do ninho</vt:lpstr>
      <vt:lpstr> Estatuto de Conservação ou abundância em Portugal</vt:lpstr>
      <vt:lpstr>PowerPoint Presentation</vt:lpstr>
      <vt:lpstr>Webgrafia</vt:lpstr>
      <vt:lpstr>Elaborado por: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Martinho</dc:creator>
  <cp:lastModifiedBy>Rosa</cp:lastModifiedBy>
  <cp:revision>93</cp:revision>
  <dcterms:created xsi:type="dcterms:W3CDTF">2020-05-18T09:17:05Z</dcterms:created>
  <dcterms:modified xsi:type="dcterms:W3CDTF">2020-05-30T21:37:07Z</dcterms:modified>
</cp:coreProperties>
</file>