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196315-9583-4F37-9B3B-A60E074C88AE}" type="datetimeFigureOut">
              <a:rPr lang="pt-PT" smtClean="0"/>
              <a:pPr/>
              <a:t>29/05/2020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1E9FE9-D262-445F-B0FB-5731FA69A619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1256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>
                <a:solidFill>
                  <a:schemeClr val="accent3"/>
                </a:solidFill>
                <a:latin typeface="Arial Black" pitchFamily="34" charset="0"/>
              </a:rPr>
              <a:t>Melro-preto</a:t>
            </a:r>
            <a:endParaRPr lang="pt-PT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>
            <a:normAutofit/>
          </a:bodyPr>
          <a:lstStyle/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pPr algn="ctr"/>
            <a:endParaRPr lang="pt-PT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pPr algn="ctr"/>
            <a:r>
              <a:rPr lang="pt-PT" dirty="0" smtClean="0">
                <a:solidFill>
                  <a:schemeClr val="accent3"/>
                </a:solidFill>
                <a:latin typeface="Arial Black" pitchFamily="34" charset="0"/>
              </a:rPr>
              <a:t>Renato Simões Nº5 8FA</a:t>
            </a:r>
          </a:p>
          <a:p>
            <a:pPr algn="ctr"/>
            <a:r>
              <a:rPr lang="pt-PT" dirty="0" smtClean="0">
                <a:solidFill>
                  <a:schemeClr val="accent3"/>
                </a:solidFill>
                <a:latin typeface="Arial Black" pitchFamily="34" charset="0"/>
              </a:rPr>
              <a:t>Escola Básica 2,3 de Freixianda</a:t>
            </a:r>
            <a:endParaRPr lang="pt-PT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4" name="Imagem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475278" cy="293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268760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3"/>
                </a:solidFill>
              </a:rPr>
              <a:t>Nome comum da espécie: </a:t>
            </a:r>
            <a:r>
              <a:rPr lang="pt-PT" sz="2000" dirty="0" smtClean="0"/>
              <a:t>Melro-preto.</a:t>
            </a:r>
          </a:p>
          <a:p>
            <a:r>
              <a:rPr lang="pt-PT" sz="2000" dirty="0" smtClean="0">
                <a:solidFill>
                  <a:schemeClr val="accent3"/>
                </a:solidFill>
              </a:rPr>
              <a:t>Nome científico da espécie: </a:t>
            </a:r>
            <a:r>
              <a:rPr lang="pt-PT" sz="2000" i="1" dirty="0" smtClean="0"/>
              <a:t>Turdus merula</a:t>
            </a:r>
            <a:r>
              <a:rPr lang="pt-PT" sz="2000" dirty="0" smtClean="0"/>
              <a:t>.</a:t>
            </a:r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r>
              <a:rPr lang="pt-PT" sz="2000" dirty="0"/>
              <a:t> </a:t>
            </a:r>
            <a:r>
              <a:rPr lang="pt-PT" sz="2000" dirty="0" smtClean="0"/>
              <a:t>                                                         </a:t>
            </a:r>
            <a:r>
              <a:rPr lang="pt-PT" sz="2000" dirty="0" err="1" smtClean="0"/>
              <a:t>olhares.com</a:t>
            </a:r>
            <a:r>
              <a:rPr lang="pt-PT" sz="2000" dirty="0" smtClean="0"/>
              <a:t> / João Cabrita</a:t>
            </a:r>
            <a:endParaRPr lang="pt-PT" sz="2000" dirty="0"/>
          </a:p>
        </p:txBody>
      </p:sp>
      <p:pic>
        <p:nvPicPr>
          <p:cNvPr id="5" name="Imagem 4" descr="Screenshot_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204864"/>
            <a:ext cx="4817362" cy="3085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340768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3"/>
                </a:solidFill>
              </a:rPr>
              <a:t>Características morfológicas: </a:t>
            </a:r>
            <a:r>
              <a:rPr lang="pt-PT" sz="2000" dirty="0" smtClean="0"/>
              <a:t>O melro apresenta </a:t>
            </a:r>
            <a:r>
              <a:rPr lang="pt-PT" sz="2000" dirty="0"/>
              <a:t>um forte dimorfismo </a:t>
            </a:r>
            <a:r>
              <a:rPr lang="pt-PT" sz="2000" dirty="0" smtClean="0"/>
              <a:t>sexual, </a:t>
            </a:r>
            <a:r>
              <a:rPr lang="pt-PT" sz="2000" dirty="0"/>
              <a:t>o </a:t>
            </a:r>
            <a:r>
              <a:rPr lang="pt-PT" sz="2000" dirty="0" smtClean="0"/>
              <a:t>macho adulto</a:t>
            </a:r>
            <a:r>
              <a:rPr lang="pt-PT" sz="2000" dirty="0"/>
              <a:t> é completamente preto, com exceção do bico e do anel orbital de cor </a:t>
            </a:r>
            <a:r>
              <a:rPr lang="pt-PT" sz="2000"/>
              <a:t>amarela</a:t>
            </a:r>
            <a:r>
              <a:rPr lang="pt-PT" sz="2000" smtClean="0"/>
              <a:t>, (tem </a:t>
            </a:r>
            <a:r>
              <a:rPr lang="pt-PT" sz="2000" dirty="0"/>
              <a:t>um vasto repertório de</a:t>
            </a:r>
            <a:r>
              <a:rPr lang="pt-PT" sz="2000"/>
              <a:t> </a:t>
            </a:r>
            <a:r>
              <a:rPr lang="pt-PT" sz="2000" smtClean="0"/>
              <a:t>vocalizações), </a:t>
            </a:r>
            <a:r>
              <a:rPr lang="pt-PT" sz="2000" dirty="0"/>
              <a:t>enquanto que a fêmea adulta e os </a:t>
            </a:r>
            <a:r>
              <a:rPr lang="pt-PT" sz="2000" dirty="0" smtClean="0"/>
              <a:t>juvenis são </a:t>
            </a:r>
            <a:r>
              <a:rPr lang="pt-PT" sz="2000" dirty="0"/>
              <a:t>predominantemente de cor </a:t>
            </a:r>
            <a:r>
              <a:rPr lang="pt-PT" sz="2000" dirty="0" smtClean="0"/>
              <a:t>castanha.</a:t>
            </a:r>
          </a:p>
          <a:p>
            <a:r>
              <a:rPr lang="pt-PT" sz="2000" dirty="0" smtClean="0">
                <a:solidFill>
                  <a:schemeClr val="accent3"/>
                </a:solidFill>
              </a:rPr>
              <a:t>Alimentação:</a:t>
            </a:r>
            <a:r>
              <a:rPr lang="pt-PT" sz="2000" dirty="0" smtClean="0"/>
              <a:t> </a:t>
            </a:r>
            <a:r>
              <a:rPr lang="pt-PT" sz="2000" dirty="0"/>
              <a:t>O melro-preto é omnívoro, </a:t>
            </a:r>
            <a:r>
              <a:rPr lang="pt-PT" sz="2000" dirty="0" smtClean="0"/>
              <a:t>consome </a:t>
            </a:r>
            <a:r>
              <a:rPr lang="pt-PT" sz="2000" dirty="0"/>
              <a:t>uma grande variedade de insetos, </a:t>
            </a:r>
            <a:r>
              <a:rPr lang="pt-PT" sz="2000" dirty="0" smtClean="0"/>
              <a:t>vermes, frutos e</a:t>
            </a:r>
            <a:r>
              <a:rPr lang="pt-PT" sz="2000" dirty="0"/>
              <a:t> </a:t>
            </a:r>
            <a:r>
              <a:rPr lang="pt-PT" sz="2000" dirty="0" smtClean="0"/>
              <a:t>bagas.</a:t>
            </a:r>
          </a:p>
          <a:p>
            <a:r>
              <a:rPr lang="pt-PT" sz="2000" dirty="0" smtClean="0">
                <a:solidFill>
                  <a:schemeClr val="accent3"/>
                </a:solidFill>
              </a:rPr>
              <a:t>Reprodução:</a:t>
            </a:r>
            <a:r>
              <a:rPr lang="pt-PT" sz="2000" dirty="0" smtClean="0"/>
              <a:t> </a:t>
            </a:r>
            <a:r>
              <a:rPr lang="pt-PT" sz="2000" dirty="0"/>
              <a:t>Esta espécie nidifica em bosques e </a:t>
            </a:r>
            <a:r>
              <a:rPr lang="pt-PT" sz="2000" dirty="0" smtClean="0"/>
              <a:t>jardins, construindo</a:t>
            </a:r>
            <a:r>
              <a:rPr lang="pt-PT" sz="2000" dirty="0"/>
              <a:t> ninhos em forma de taça com ervas </a:t>
            </a:r>
            <a:r>
              <a:rPr lang="pt-PT" sz="2000" dirty="0" smtClean="0"/>
              <a:t>e lama,</a:t>
            </a:r>
            <a:r>
              <a:rPr lang="pt-PT" sz="2000" dirty="0"/>
              <a:t> em trepadeiras ou arbustos, e pode ser encontrada tanto em florestas como em campo aberto </a:t>
            </a:r>
            <a:r>
              <a:rPr lang="pt-PT" sz="2000" dirty="0" smtClean="0"/>
              <a:t>ou </a:t>
            </a:r>
            <a:r>
              <a:rPr lang="pt-PT" sz="2000" dirty="0"/>
              <a:t>zonas </a:t>
            </a:r>
            <a:r>
              <a:rPr lang="pt-PT" sz="2000" dirty="0" smtClean="0"/>
              <a:t>urbanas. </a:t>
            </a:r>
            <a:r>
              <a:rPr lang="pt-PT" sz="2000" dirty="0"/>
              <a:t>Ambos os sexos exibem um comportamento territorial nos locais de nidificação, </a:t>
            </a:r>
            <a:r>
              <a:rPr lang="pt-PT" sz="2000" dirty="0" smtClean="0"/>
              <a:t>podendo ter cada um </a:t>
            </a:r>
            <a:r>
              <a:rPr lang="pt-PT" sz="2000" dirty="0"/>
              <a:t>comportamentos agressivos </a:t>
            </a:r>
            <a:r>
              <a:rPr lang="pt-PT" sz="2000" dirty="0" smtClean="0"/>
              <a:t>distintos. </a:t>
            </a:r>
            <a:r>
              <a:rPr lang="pt-PT" sz="2000" dirty="0"/>
              <a:t>O melro-preto macho atrai a fêmea com uma exibição de corte, que consiste </a:t>
            </a:r>
            <a:r>
              <a:rPr lang="pt-PT" sz="2000" dirty="0" smtClean="0"/>
              <a:t>em </a:t>
            </a:r>
            <a:r>
              <a:rPr lang="pt-PT" sz="2000" dirty="0"/>
              <a:t>corridas oblíquas combinadas com vénias, o bico aberto e uma canção grave "estrangulada". A fêmea permanece imóvel até levantar a cabeça e a cauda para permitir a cópula</a:t>
            </a:r>
            <a:r>
              <a:rPr lang="pt-PT" sz="2000" dirty="0" smtClean="0"/>
              <a:t>. </a:t>
            </a:r>
            <a:r>
              <a:rPr lang="pt-PT" sz="2000" dirty="0"/>
              <a:t>Cada postura possui habitualmente três a </a:t>
            </a:r>
            <a:r>
              <a:rPr lang="pt-PT" sz="2000" dirty="0" smtClean="0"/>
              <a:t>cinco ovos. </a:t>
            </a:r>
            <a:r>
              <a:rPr lang="pt-PT" sz="2000" dirty="0"/>
              <a:t>A incubação é feita unicamente pela fêmea e dura </a:t>
            </a:r>
            <a:r>
              <a:rPr lang="pt-PT" sz="2000" dirty="0" smtClean="0"/>
              <a:t>geralmente </a:t>
            </a:r>
            <a:r>
              <a:rPr lang="pt-PT" sz="2000" dirty="0"/>
              <a:t>12 a </a:t>
            </a:r>
            <a:r>
              <a:rPr lang="pt-PT" sz="2000" dirty="0" smtClean="0"/>
              <a:t>14</a:t>
            </a:r>
            <a:r>
              <a:rPr lang="pt-PT" sz="2000" dirty="0"/>
              <a:t> </a:t>
            </a:r>
            <a:r>
              <a:rPr lang="pt-PT" sz="2000" dirty="0" smtClean="0"/>
              <a:t>dias.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340768"/>
            <a:ext cx="8892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accent3"/>
                </a:solidFill>
              </a:rPr>
              <a:t>Habitat: </a:t>
            </a:r>
            <a:r>
              <a:rPr lang="pt-PT" sz="2000" dirty="0" smtClean="0"/>
              <a:t>O melro-preto habita na Europa, Norte de África, </a:t>
            </a:r>
            <a:r>
              <a:rPr lang="pt-PT" sz="2000" dirty="0"/>
              <a:t>M</a:t>
            </a:r>
            <a:r>
              <a:rPr lang="pt-PT" sz="2000" dirty="0" smtClean="0"/>
              <a:t>édio Oriente, Ásia Meridional e Ásia Oriental, foi introduzida na Austrália e Nova Zelândia na segunda metade do séc. XIX.</a:t>
            </a:r>
          </a:p>
          <a:p>
            <a:r>
              <a:rPr lang="pt-PT" sz="2000" dirty="0" smtClean="0"/>
              <a:t>Dependendo da latitude pode ser residente, migratória ou parcialmente migratória. </a:t>
            </a:r>
            <a:r>
              <a:rPr lang="pt-PT" sz="2000" dirty="0"/>
              <a:t>Comum em zonas arborizadas na maioria da sua área de distribuição, o melro-preto tem preferência por florestas de </a:t>
            </a:r>
            <a:r>
              <a:rPr lang="pt-PT" sz="2000" dirty="0" smtClean="0"/>
              <a:t>folha caduca</a:t>
            </a:r>
            <a:r>
              <a:rPr lang="pt-PT" sz="2000" dirty="0"/>
              <a:t> com vegetação rasteira densa</a:t>
            </a:r>
            <a:r>
              <a:rPr lang="pt-PT" sz="2000" dirty="0" smtClean="0"/>
              <a:t>,</a:t>
            </a:r>
            <a:r>
              <a:rPr lang="pt-PT" sz="2000" baseline="30000" dirty="0" smtClean="0"/>
              <a:t> </a:t>
            </a:r>
            <a:r>
              <a:rPr lang="pt-PT" sz="2000" dirty="0" smtClean="0"/>
              <a:t>podendo </a:t>
            </a:r>
            <a:r>
              <a:rPr lang="pt-PT" sz="2000" dirty="0"/>
              <a:t>também ser encontrado em zonas arbustivas, campos de cultivo, jardins ou </a:t>
            </a:r>
            <a:r>
              <a:rPr lang="pt-PT" sz="2000" dirty="0" smtClean="0"/>
              <a:t>parques e até </a:t>
            </a:r>
            <a:r>
              <a:rPr lang="pt-PT" sz="2000" dirty="0"/>
              <a:t>mesmo em zonas urbanas</a:t>
            </a:r>
            <a:r>
              <a:rPr lang="pt-PT" sz="2000" dirty="0" smtClean="0"/>
              <a:t>.</a:t>
            </a:r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r>
              <a:rPr lang="pt-PT" sz="2000" dirty="0" smtClean="0"/>
              <a:t>                                                                   </a:t>
            </a:r>
            <a:r>
              <a:rPr lang="pt-PT" sz="2000" dirty="0" err="1" smtClean="0"/>
              <a:t>avesdeportugal.info</a:t>
            </a:r>
            <a:r>
              <a:rPr lang="pt-PT" sz="2000" dirty="0" smtClean="0"/>
              <a:t> / Pedro Olivença  </a:t>
            </a:r>
            <a:endParaRPr lang="pt-PT" sz="2000" dirty="0"/>
          </a:p>
        </p:txBody>
      </p:sp>
      <p:pic>
        <p:nvPicPr>
          <p:cNvPr id="3" name="Imagem 2" descr="Screenshot_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430937" cy="2281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076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3"/>
                </a:solidFill>
              </a:rPr>
              <a:t>Estatuto de conservação ou abundância em Portugal: </a:t>
            </a:r>
            <a:r>
              <a:rPr lang="pt-PT" dirty="0" smtClean="0"/>
              <a:t>Pouco preocupante.</a:t>
            </a:r>
          </a:p>
          <a:p>
            <a:r>
              <a:rPr lang="pt-PT" dirty="0" smtClean="0"/>
              <a:t>O melro está presente no nosso país durante todo o ano e é uma das espécies em Portugal que não está ameaçada, o seu estatuto é pouco preocupante segundo o instituto de conservação em Portugal.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r>
              <a:rPr lang="pt-PT" dirty="0" err="1"/>
              <a:t>o</a:t>
            </a:r>
            <a:r>
              <a:rPr lang="pt-PT" dirty="0" err="1" smtClean="0"/>
              <a:t>lhares.com</a:t>
            </a:r>
            <a:r>
              <a:rPr lang="pt-PT" dirty="0" smtClean="0"/>
              <a:t> /  </a:t>
            </a:r>
            <a:r>
              <a:rPr lang="pt-PT" dirty="0" err="1" smtClean="0"/>
              <a:t>Norberto.A</a:t>
            </a:r>
            <a:r>
              <a:rPr lang="pt-PT" dirty="0" smtClean="0"/>
              <a:t>                                               </a:t>
            </a:r>
            <a:r>
              <a:rPr lang="pt-PT" dirty="0" err="1" smtClean="0"/>
              <a:t>olhares.com</a:t>
            </a:r>
            <a:r>
              <a:rPr lang="pt-PT" dirty="0" smtClean="0"/>
              <a:t> / Nuno Bernardo</a:t>
            </a:r>
            <a:endParaRPr lang="pt-PT" dirty="0"/>
          </a:p>
        </p:txBody>
      </p:sp>
      <p:pic>
        <p:nvPicPr>
          <p:cNvPr id="3" name="Imagem 2" descr="Screenshot_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67371">
            <a:off x="735387" y="2768953"/>
            <a:ext cx="2768241" cy="3129343"/>
          </a:xfrm>
          <a:prstGeom prst="rect">
            <a:avLst/>
          </a:prstGeom>
        </p:spPr>
      </p:pic>
      <p:pic>
        <p:nvPicPr>
          <p:cNvPr id="4" name="Imagem 3" descr="Screenshot_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33266">
            <a:off x="4758396" y="2897859"/>
            <a:ext cx="3779912" cy="284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34076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3"/>
                </a:solidFill>
              </a:rPr>
              <a:t>Sites consultados: </a:t>
            </a:r>
            <a:r>
              <a:rPr lang="pt-PT" sz="2800" dirty="0" err="1" smtClean="0"/>
              <a:t>Olhares.com</a:t>
            </a:r>
            <a:r>
              <a:rPr lang="pt-PT" sz="2800" dirty="0" smtClean="0"/>
              <a:t>; </a:t>
            </a:r>
            <a:r>
              <a:rPr lang="pt-PT" sz="2800" dirty="0" err="1" smtClean="0"/>
              <a:t>AvesdePortugal.info</a:t>
            </a:r>
            <a:r>
              <a:rPr lang="pt-PT" sz="2800" dirty="0" smtClean="0"/>
              <a:t>; </a:t>
            </a:r>
            <a:r>
              <a:rPr lang="pt-PT" sz="2800" dirty="0" err="1" smtClean="0"/>
              <a:t>Wikipédia</a:t>
            </a:r>
            <a:r>
              <a:rPr lang="pt-PT" sz="2800" dirty="0" smtClean="0"/>
              <a:t>.</a:t>
            </a:r>
          </a:p>
          <a:p>
            <a:endParaRPr lang="pt-PT" sz="2800" dirty="0"/>
          </a:p>
          <a:p>
            <a:endParaRPr lang="pt-PT" sz="4400" dirty="0"/>
          </a:p>
          <a:p>
            <a:pPr algn="ctr"/>
            <a:r>
              <a:rPr lang="pt-PT" sz="9600" dirty="0" smtClean="0"/>
              <a:t>FIM</a:t>
            </a:r>
            <a:endParaRPr lang="pt-PT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o 1">
      <a:dk1>
        <a:sysClr val="windowText" lastClr="000000"/>
      </a:dk1>
      <a:lt1>
        <a:sysClr val="window" lastClr="FFFFFF"/>
      </a:lt1>
      <a:dk2>
        <a:srgbClr val="1D7E10"/>
      </a:dk2>
      <a:lt2>
        <a:srgbClr val="91CF4D"/>
      </a:lt2>
      <a:accent1>
        <a:srgbClr val="B2E389"/>
      </a:accent1>
      <a:accent2>
        <a:srgbClr val="16EAA3"/>
      </a:accent2>
      <a:accent3>
        <a:srgbClr val="FEB80A"/>
      </a:accent3>
      <a:accent4>
        <a:srgbClr val="D94D15"/>
      </a:accent4>
      <a:accent5>
        <a:srgbClr val="F272AF"/>
      </a:accent5>
      <a:accent6>
        <a:srgbClr val="A568D2"/>
      </a:accent6>
      <a:hlink>
        <a:srgbClr val="0081A5"/>
      </a:hlink>
      <a:folHlink>
        <a:srgbClr val="51D9FF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168</Words>
  <Application>Microsoft Office PowerPoint</Application>
  <PresentationFormat>Apresentação no Ecrã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 Black</vt:lpstr>
      <vt:lpstr>Calibri</vt:lpstr>
      <vt:lpstr>Constantia</vt:lpstr>
      <vt:lpstr>Wingdings 2</vt:lpstr>
      <vt:lpstr>Fluxo</vt:lpstr>
      <vt:lpstr>Melro-preto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Melro-preto</dc:title>
  <dc:creator>Windows User</dc:creator>
  <cp:lastModifiedBy>Utilizador</cp:lastModifiedBy>
  <cp:revision>16</cp:revision>
  <dcterms:created xsi:type="dcterms:W3CDTF">2020-05-23T14:00:30Z</dcterms:created>
  <dcterms:modified xsi:type="dcterms:W3CDTF">2020-05-29T18:57:44Z</dcterms:modified>
</cp:coreProperties>
</file>