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9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27/05/2020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D18m9NgLNQ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99410" y="116697"/>
            <a:ext cx="8926644" cy="6741302"/>
            <a:chOff x="144903" y="104932"/>
            <a:chExt cx="8926644" cy="6741302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b="1" dirty="0" smtClean="0">
                  <a:solidFill>
                    <a:schemeClr val="tx1"/>
                  </a:solidFill>
                </a:rPr>
                <a:t>Escola Secundária Gaia Nascente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3" y="3766807"/>
              <a:ext cx="5474661" cy="307942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b="1" dirty="0" smtClean="0">
                  <a:solidFill>
                    <a:schemeClr val="tx1"/>
                  </a:solidFill>
                </a:rPr>
                <a:t>Curiosidades/Características: </a:t>
              </a:r>
              <a:r>
                <a:rPr lang="pt-PT" sz="1600" dirty="0" smtClean="0">
                  <a:solidFill>
                    <a:schemeClr val="tx1"/>
                  </a:solidFill>
                </a:rPr>
                <a:t>Os machos apresentam plumagem </a:t>
              </a:r>
              <a:r>
                <a:rPr lang="pt-PT" sz="1600" dirty="0">
                  <a:solidFill>
                    <a:schemeClr val="tx1"/>
                  </a:solidFill>
                </a:rPr>
                <a:t>integralmente de cor negra e com um bico </a:t>
              </a:r>
              <a:r>
                <a:rPr lang="pt-PT" sz="1600" dirty="0" smtClean="0">
                  <a:solidFill>
                    <a:schemeClr val="tx1"/>
                  </a:solidFill>
                </a:rPr>
                <a:t>alaranjado vivo. </a:t>
              </a:r>
              <a:r>
                <a:rPr lang="pt-PT" sz="1600" dirty="0">
                  <a:solidFill>
                    <a:schemeClr val="tx1"/>
                  </a:solidFill>
                </a:rPr>
                <a:t>As fêmeas são normalmente de cor castanha </a:t>
              </a:r>
              <a:r>
                <a:rPr lang="pt-PT" sz="1600" dirty="0" smtClean="0">
                  <a:solidFill>
                    <a:schemeClr val="tx1"/>
                  </a:solidFill>
                </a:rPr>
                <a:t>escura. </a:t>
              </a:r>
            </a:p>
            <a:p>
              <a:pPr algn="just"/>
              <a:r>
                <a:rPr lang="pt-PT" sz="1600" dirty="0">
                  <a:solidFill>
                    <a:schemeClr val="tx1"/>
                  </a:solidFill>
                </a:rPr>
                <a:t>P</a:t>
              </a:r>
              <a:r>
                <a:rPr lang="pt-PT" sz="1600" dirty="0" smtClean="0">
                  <a:solidFill>
                    <a:schemeClr val="tx1"/>
                  </a:solidFill>
                </a:rPr>
                <a:t>odem </a:t>
              </a:r>
              <a:r>
                <a:rPr lang="pt-PT" sz="1600" dirty="0">
                  <a:solidFill>
                    <a:schemeClr val="tx1"/>
                  </a:solidFill>
                </a:rPr>
                <a:t>realizar </a:t>
              </a:r>
              <a:r>
                <a:rPr lang="pt-PT" sz="1600" dirty="0" smtClean="0">
                  <a:solidFill>
                    <a:schemeClr val="tx1"/>
                  </a:solidFill>
                </a:rPr>
                <a:t>2 </a:t>
              </a:r>
              <a:r>
                <a:rPr lang="pt-PT" sz="1600" dirty="0">
                  <a:solidFill>
                    <a:schemeClr val="tx1"/>
                  </a:solidFill>
                </a:rPr>
                <a:t>ou </a:t>
              </a:r>
              <a:r>
                <a:rPr lang="pt-PT" sz="1600" dirty="0" smtClean="0">
                  <a:solidFill>
                    <a:schemeClr val="tx1"/>
                  </a:solidFill>
                </a:rPr>
                <a:t>3 </a:t>
              </a:r>
              <a:r>
                <a:rPr lang="pt-PT" sz="1600" dirty="0">
                  <a:solidFill>
                    <a:schemeClr val="tx1"/>
                  </a:solidFill>
                </a:rPr>
                <a:t>posturas por ano, </a:t>
              </a:r>
              <a:r>
                <a:rPr lang="pt-PT" sz="1600" dirty="0" smtClean="0">
                  <a:solidFill>
                    <a:schemeClr val="tx1"/>
                  </a:solidFill>
                </a:rPr>
                <a:t>a </a:t>
              </a:r>
              <a:r>
                <a:rPr lang="pt-PT" sz="1600" dirty="0">
                  <a:solidFill>
                    <a:schemeClr val="tx1"/>
                  </a:solidFill>
                </a:rPr>
                <a:t>primeira normalmente </a:t>
              </a:r>
              <a:r>
                <a:rPr lang="pt-PT" sz="1600" dirty="0" smtClean="0">
                  <a:solidFill>
                    <a:schemeClr val="tx1"/>
                  </a:solidFill>
                </a:rPr>
                <a:t>é nos </a:t>
              </a:r>
              <a:r>
                <a:rPr lang="pt-PT" sz="1600" dirty="0">
                  <a:solidFill>
                    <a:schemeClr val="tx1"/>
                  </a:solidFill>
                </a:rPr>
                <a:t>meses de Março ou Abril. Os ninhos são construídos </a:t>
              </a:r>
              <a:r>
                <a:rPr lang="pt-PT" sz="1600" dirty="0" smtClean="0">
                  <a:solidFill>
                    <a:schemeClr val="tx1"/>
                  </a:solidFill>
                </a:rPr>
                <a:t>perto </a:t>
              </a:r>
              <a:r>
                <a:rPr lang="pt-PT" sz="1600" dirty="0">
                  <a:solidFill>
                    <a:schemeClr val="tx1"/>
                  </a:solidFill>
                </a:rPr>
                <a:t>do solo e geralmente </a:t>
              </a:r>
              <a:r>
                <a:rPr lang="pt-PT" sz="1600" dirty="0" smtClean="0">
                  <a:solidFill>
                    <a:schemeClr val="tx1"/>
                  </a:solidFill>
                </a:rPr>
                <a:t>em arbustos. </a:t>
              </a:r>
              <a:r>
                <a:rPr lang="pt-PT" sz="1600" dirty="0">
                  <a:solidFill>
                    <a:schemeClr val="tx1"/>
                  </a:solidFill>
                </a:rPr>
                <a:t>As posturas são compostas por 3 a 4 </a:t>
              </a:r>
              <a:r>
                <a:rPr lang="pt-PT" sz="1600" dirty="0" smtClean="0">
                  <a:solidFill>
                    <a:schemeClr val="tx1"/>
                  </a:solidFill>
                </a:rPr>
                <a:t>ovos, de cor verde-suave, </a:t>
              </a:r>
              <a:r>
                <a:rPr lang="pt-PT" sz="1600" dirty="0">
                  <a:solidFill>
                    <a:schemeClr val="tx1"/>
                  </a:solidFill>
                </a:rPr>
                <a:t>com manchas ou pontos avermelhados cor de ferrugem. São incubados durante um período que varia entre os 13-15 </a:t>
              </a:r>
              <a:r>
                <a:rPr lang="pt-PT" sz="1600" dirty="0" smtClean="0">
                  <a:solidFill>
                    <a:schemeClr val="tx1"/>
                  </a:solidFill>
                </a:rPr>
                <a:t>dias.</a:t>
              </a:r>
            </a:p>
            <a:p>
              <a:pPr algn="just"/>
              <a:r>
                <a:rPr lang="pt-PT" sz="1600" dirty="0" smtClean="0">
                  <a:solidFill>
                    <a:schemeClr val="tx1"/>
                  </a:solidFill>
                </a:rPr>
                <a:t>Ave pouco gregária, não </a:t>
              </a:r>
              <a:r>
                <a:rPr lang="pt-PT" sz="1600" dirty="0">
                  <a:solidFill>
                    <a:schemeClr val="tx1"/>
                  </a:solidFill>
                </a:rPr>
                <a:t>é frequente observar mais de um ou dois exemplares </a:t>
              </a:r>
              <a:r>
                <a:rPr lang="pt-PT" sz="1600" dirty="0" smtClean="0">
                  <a:solidFill>
                    <a:schemeClr val="tx1"/>
                  </a:solidFill>
                </a:rPr>
                <a:t>juntos.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59237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vulgar: </a:t>
              </a:r>
              <a:r>
                <a:rPr lang="pt-PT" sz="1600" dirty="0" smtClean="0">
                  <a:solidFill>
                    <a:schemeClr val="tx1"/>
                  </a:solidFill>
                </a:rPr>
                <a:t>Melro-preto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676127"/>
              <a:ext cx="5474661" cy="10040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b="1" dirty="0">
                  <a:solidFill>
                    <a:schemeClr val="tx1"/>
                  </a:solidFill>
                </a:rPr>
                <a:t>Distribuição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Geográfica: </a:t>
              </a:r>
              <a:r>
                <a:rPr lang="pt-PT" sz="1600" dirty="0">
                  <a:solidFill>
                    <a:schemeClr val="tx1"/>
                  </a:solidFill>
                </a:rPr>
                <a:t>P</a:t>
              </a:r>
              <a:r>
                <a:rPr lang="pt-PT" sz="1600" dirty="0" smtClean="0">
                  <a:solidFill>
                    <a:schemeClr val="tx1"/>
                  </a:solidFill>
                </a:rPr>
                <a:t>or todo o território</a:t>
              </a:r>
              <a:r>
                <a:rPr lang="pt-PT" sz="1600" dirty="0">
                  <a:solidFill>
                    <a:schemeClr val="tx1"/>
                  </a:solidFill>
                </a:rPr>
                <a:t>, </a:t>
              </a:r>
              <a:r>
                <a:rPr lang="pt-PT" sz="1600" dirty="0" smtClean="0">
                  <a:solidFill>
                    <a:schemeClr val="tx1"/>
                  </a:solidFill>
                </a:rPr>
                <a:t>enorme variedade de habitats: </a:t>
              </a:r>
              <a:r>
                <a:rPr lang="pt-PT" sz="1600" dirty="0">
                  <a:solidFill>
                    <a:schemeClr val="tx1"/>
                  </a:solidFill>
                </a:rPr>
                <a:t>bosques e florestas, a zonas de pastagens </a:t>
              </a:r>
              <a:r>
                <a:rPr lang="pt-PT" sz="1600" dirty="0" smtClean="0">
                  <a:solidFill>
                    <a:schemeClr val="tx1"/>
                  </a:solidFill>
                </a:rPr>
                <a:t>com sebes</a:t>
              </a:r>
              <a:r>
                <a:rPr lang="pt-PT" sz="1600" dirty="0">
                  <a:solidFill>
                    <a:schemeClr val="tx1"/>
                  </a:solidFill>
                </a:rPr>
                <a:t>, parques e jardins urbanos, matos densos e </a:t>
              </a:r>
              <a:r>
                <a:rPr lang="pt-PT" sz="1600" dirty="0" smtClean="0">
                  <a:solidFill>
                    <a:schemeClr val="tx1"/>
                  </a:solidFill>
                </a:rPr>
                <a:t>também galerias </a:t>
              </a:r>
              <a:r>
                <a:rPr lang="pt-PT" sz="1600" dirty="0">
                  <a:solidFill>
                    <a:schemeClr val="tx1"/>
                  </a:solidFill>
                </a:rPr>
                <a:t>rípicolas. 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10496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científico: </a:t>
              </a:r>
              <a:r>
                <a:rPr lang="pt-PT" sz="1600" i="1" dirty="0" smtClean="0">
                  <a:solidFill>
                    <a:schemeClr val="tx1"/>
                  </a:solidFill>
                </a:rPr>
                <a:t>Turdus merula 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1820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Estatuto de conservação: </a:t>
              </a:r>
              <a:r>
                <a:rPr lang="pt-PT" sz="1600" dirty="0" smtClean="0">
                  <a:solidFill>
                    <a:schemeClr val="tx1"/>
                  </a:solidFill>
                </a:rPr>
                <a:t>Pouco Preocupante.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25777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b="1" dirty="0" smtClean="0">
                  <a:solidFill>
                    <a:schemeClr val="tx1"/>
                  </a:solidFill>
                </a:rPr>
                <a:t>Alimentação: </a:t>
              </a:r>
              <a:r>
                <a:rPr lang="pt-PT" sz="1600" dirty="0">
                  <a:solidFill>
                    <a:schemeClr val="tx1"/>
                  </a:solidFill>
                </a:rPr>
                <a:t>V</a:t>
              </a:r>
              <a:r>
                <a:rPr lang="pt-PT" sz="1600" dirty="0" smtClean="0">
                  <a:solidFill>
                    <a:schemeClr val="tx1"/>
                  </a:solidFill>
                </a:rPr>
                <a:t>ariedade de insetos, vagas, vermes e drupas.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b="1" dirty="0" smtClean="0">
                  <a:solidFill>
                    <a:schemeClr val="tx1"/>
                  </a:solidFill>
                </a:rPr>
                <a:t>Vila Nova de Gaia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Agrupar 18"/>
          <p:cNvGrpSpPr/>
          <p:nvPr/>
        </p:nvGrpSpPr>
        <p:grpSpPr>
          <a:xfrm>
            <a:off x="5601355" y="3956285"/>
            <a:ext cx="3416719" cy="2798242"/>
            <a:chOff x="5601356" y="4005930"/>
            <a:chExt cx="3416719" cy="2798242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1356" y="4526358"/>
              <a:ext cx="1318039" cy="1757385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395" y="4005930"/>
              <a:ext cx="2098680" cy="2798242"/>
            </a:xfrm>
            <a:prstGeom prst="rect">
              <a:avLst/>
            </a:prstGeom>
          </p:spPr>
        </p:pic>
        <p:sp>
          <p:nvSpPr>
            <p:cNvPr id="18" name="CaixaDeTexto 17"/>
            <p:cNvSpPr txBox="1"/>
            <p:nvPr/>
          </p:nvSpPr>
          <p:spPr>
            <a:xfrm>
              <a:off x="6908864" y="6068558"/>
              <a:ext cx="18452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>
                  <a:solidFill>
                    <a:schemeClr val="bg1"/>
                  </a:solidFill>
                </a:rPr>
                <a:t>Ninho com 1 ovo</a:t>
              </a:r>
              <a:endParaRPr lang="pt-PT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5683261" y="698302"/>
            <a:ext cx="3364861" cy="3144323"/>
            <a:chOff x="5683261" y="698302"/>
            <a:chExt cx="3364861" cy="3144323"/>
          </a:xfrm>
        </p:grpSpPr>
        <p:pic>
          <p:nvPicPr>
            <p:cNvPr id="1026" name="Picture 2" descr="https://lh3.googleusercontent.com/mDh6Rx_lozwrs0p4rumMk-mcnGPjnKmOS9WhIxawieB-JAC3J78YItRong7q3NCeR195ms5G_gLT3e0BZVq7D9uSS0I5CktgzHdjZ9iIR7pXxwxrXBnUdaQbgzCtTWs0gX2eAYjH_lQ5GR6tqaikaP9EGz50x1b0JO1c4Z5XMCs-Dkh4pV6xJEte5LxakFfCoBlWIxS1RNnbgIDeGrR1PzGPEtBlZIAJpJtodcSDEoaesEKT-W9Upn7HnxKlKvRFOjnEMMgr_SiqtNUzQ6i7UQ-vRaqreaQTKH5f2s469x8PKnSurDT0kXNyc3VdkyNgIC5NXmI1RHPaONyPdunv4Ar1SDJkh2BSbFYEtsH4R83saMETbVx4rD_dxBkOapA5lF5Jb0pnIJBwEnFaSEBAyTsBlthGE8E9DteCyQvE05AOtin3tBLVBxyMXeiGQeYda2X_ThHfY3AGD2l_raab2x-ZzsZ-LPJMtbwpI-Foz9M7vIQ_qJGdHRWc0cA44AdRbAJ_yUvGoRi_34X_NdLiE0Qe2M5vYlRMPD1p_uFoS4rYVHCnOT5-fWO0uGxjD-p6cPiQMqekuaDCPy06w8RMh2TNE2YI5m7lVYxex4rpvJHVJN6f9ciLeqmmb7trkSNXfK-y8AGK1sCXcaROdl1jBYWWtbFXnYofgVXRWm-UT2l8eKN0GApcAKvcwt4Bens=w469-h625-no?authuser=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8" t="31589" r="7772"/>
            <a:stretch/>
          </p:blipFill>
          <p:spPr bwMode="auto">
            <a:xfrm>
              <a:off x="5683261" y="698302"/>
              <a:ext cx="2907523" cy="3144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5683261" y="3066220"/>
              <a:ext cx="29075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>
                  <a:solidFill>
                    <a:schemeClr val="bg1"/>
                  </a:solidFill>
                </a:rPr>
                <a:t>Arbusto no jardim de minha casa onde se encontra o ninho</a:t>
              </a:r>
              <a:endParaRPr lang="pt-PT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1028" name="Picture 4" descr="https://lh3.googleusercontent.com/4j4YFc1yd8WL8DcvV4b1hdWGRUZWGO1I05RIbU1C3fleavaYxFLOj89BSpKyDShXgi7L1psd-qkvZUmE8VBgSNbHq_i2zg5QW1awIbEIk8mQYZH4Mv9DPsLX7414CpCYPE01AqI556Hmo698j0CAAKjoaa1JQoWLUZs3E-7SzeoP0JOIoQS6xU-lXJz0FNMm6ieauphfb6_9k08D_93qm46DXWbUBgcBNiHi-C_14PDXlIDk97SidHW3maJDwVw6yo9BoqCDP1NAOMpqg74wPhcINArxagxI_CEIf29lRA6ae0PIE_rXqXj1p9mcTcf8Idj-h0zMYKLoiIjV1-jOhgoTuWgn2BGrFKILco7unL6KuLYXE_EvhCO4e-odpd5m3NJO7KuVVqbyU7ioc3iwDJLc7WzGoMeh5r8ap86MHQmJUVbHOu_yqzy4Js4dAh0RYPFVw89meiTEtdrN5deUdZfiUoRW_9RtGgILthahDoJusQxC__IFls0Ya1p3XL6wLECMV0pCsdV-eGlCFfvDQOIT6d8ViyYuMMziD8wGoeSRz66Auc--iKQRfuWkdwc-cUkBKdDZ308cIpecinhz1yYlSAlTmniF1nPqY9Yo4s5gFYyF0PGm8-61fQ5Fn-UuYUZ-LKe53cXGR59AN8_D7uNe5ctXwxEEooDn0si1IcIx1Ay91V9hjR1n-V7KVAk=w352-h625-no?authuser=1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4" t="26894" r="21386" b="48160"/>
            <a:stretch/>
          </p:blipFill>
          <p:spPr bwMode="auto">
            <a:xfrm>
              <a:off x="7773084" y="1033511"/>
              <a:ext cx="1275038" cy="1279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CaixaDeTexto 19"/>
          <p:cNvSpPr txBox="1"/>
          <p:nvPr/>
        </p:nvSpPr>
        <p:spPr>
          <a:xfrm>
            <a:off x="6709900" y="968475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Melro</a:t>
            </a:r>
            <a:endParaRPr lang="pt-P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99411" y="116697"/>
            <a:ext cx="8926645" cy="3158766"/>
            <a:chOff x="144904" y="104932"/>
            <a:chExt cx="8926645" cy="3158766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b="1" dirty="0" smtClean="0">
                  <a:solidFill>
                    <a:schemeClr val="tx1"/>
                  </a:solidFill>
                </a:rPr>
                <a:t>Escola Secundária Gaia Nascente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975001"/>
              <a:ext cx="8926639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>
                  <a:solidFill>
                    <a:schemeClr val="tx1"/>
                  </a:solidFill>
                </a:rPr>
                <a:t> </a:t>
              </a:r>
              <a:r>
                <a:rPr lang="pt-PT" b="1" dirty="0" smtClean="0">
                  <a:solidFill>
                    <a:schemeClr val="tx1"/>
                  </a:solidFill>
                </a:rPr>
                <a:t>Filipa </a:t>
              </a:r>
              <a:r>
                <a:rPr lang="pt-PT" b="1" dirty="0" smtClean="0">
                  <a:solidFill>
                    <a:schemeClr val="tx1"/>
                  </a:solidFill>
                </a:rPr>
                <a:t>Rodrigues Martins</a:t>
              </a:r>
              <a:r>
                <a:rPr lang="pt-PT" b="1" dirty="0" smtClean="0">
                  <a:solidFill>
                    <a:schemeClr val="tx1"/>
                  </a:solidFill>
                </a:rPr>
                <a:t>, 10º A</a:t>
              </a:r>
              <a:endParaRPr lang="pt-PT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5" y="1877819"/>
              <a:ext cx="8926644" cy="138587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dirty="0" smtClean="0">
                  <a:solidFill>
                    <a:schemeClr val="tx1"/>
                  </a:solidFill>
                </a:rPr>
                <a:t>Link para o vídeo do Melro no jardim </a:t>
              </a:r>
              <a:r>
                <a:rPr lang="pt-PT" dirty="0">
                  <a:solidFill>
                    <a:schemeClr val="tx1"/>
                  </a:solidFill>
                </a:rPr>
                <a:t>de </a:t>
              </a:r>
              <a:r>
                <a:rPr lang="pt-PT" dirty="0" smtClean="0">
                  <a:solidFill>
                    <a:schemeClr val="tx1"/>
                  </a:solidFill>
                </a:rPr>
                <a:t>minha casa:</a:t>
              </a:r>
            </a:p>
            <a:p>
              <a:pPr algn="just"/>
              <a:endParaRPr lang="pt-PT" dirty="0" smtClean="0">
                <a:solidFill>
                  <a:schemeClr val="tx1"/>
                </a:solidFill>
              </a:endParaRPr>
            </a:p>
            <a:p>
              <a:pPr algn="just"/>
              <a:r>
                <a:rPr lang="pt-PT" dirty="0">
                  <a:solidFill>
                    <a:schemeClr val="tx1"/>
                  </a:solidFill>
                  <a:hlinkClick r:id="rId3"/>
                </a:rPr>
                <a:t>https://</a:t>
              </a:r>
              <a:r>
                <a:rPr lang="pt-PT" dirty="0" smtClean="0">
                  <a:solidFill>
                    <a:schemeClr val="tx1"/>
                  </a:solidFill>
                  <a:hlinkClick r:id="rId3"/>
                </a:rPr>
                <a:t>youtu.be/2D18m9NgLNQ</a:t>
              </a:r>
              <a:endParaRPr lang="pt-PT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b="1" dirty="0" smtClean="0">
                  <a:solidFill>
                    <a:schemeClr val="tx1"/>
                  </a:solidFill>
                </a:rPr>
                <a:t>Vila Nova de Gaia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6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233</Words>
  <Application>Microsoft Office PowerPoint</Application>
  <PresentationFormat>Apresentação na tela (4:3)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RICARDO</cp:lastModifiedBy>
  <cp:revision>31</cp:revision>
  <cp:lastPrinted>2019-12-11T12:42:31Z</cp:lastPrinted>
  <dcterms:created xsi:type="dcterms:W3CDTF">2019-02-05T21:01:01Z</dcterms:created>
  <dcterms:modified xsi:type="dcterms:W3CDTF">2020-05-27T11:23:24Z</dcterms:modified>
</cp:coreProperties>
</file>