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>
        <p:scale>
          <a:sx n="60" d="100"/>
          <a:sy n="60" d="100"/>
        </p:scale>
        <p:origin x="1590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biologoamador.blogspot.com/2018/12/pega-rabuda-pica-pica.html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avesdeportugal.info/picpic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21476" y="68240"/>
            <a:ext cx="8926646" cy="6738933"/>
            <a:chOff x="144901" y="173172"/>
            <a:chExt cx="8926646" cy="6738933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7317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b="1" dirty="0" smtClean="0">
                  <a:solidFill>
                    <a:schemeClr val="tx1"/>
                  </a:solidFill>
                </a:rPr>
                <a:t>Escola Secundária Gaia Nascente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91860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4005485"/>
              <a:ext cx="3352051" cy="289297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1" y="4155679"/>
              <a:ext cx="5474661" cy="275642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b="1" smtClean="0">
                  <a:solidFill>
                    <a:schemeClr val="tx1"/>
                  </a:solidFill>
                </a:rPr>
                <a:t>Curiosidades/Características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: </a:t>
              </a:r>
              <a:r>
                <a:rPr lang="pt-PT" sz="1600" dirty="0" smtClean="0">
                  <a:solidFill>
                    <a:schemeClr val="tx1"/>
                  </a:solidFill>
                </a:rPr>
                <a:t>Atrativas e agressivas, </a:t>
              </a:r>
              <a:r>
                <a:rPr lang="pt-PT" sz="1600" dirty="0">
                  <a:solidFill>
                    <a:schemeClr val="tx1"/>
                  </a:solidFill>
                </a:rPr>
                <a:t>reputação de predadora de ovos de aves de caça </a:t>
              </a:r>
              <a:r>
                <a:rPr lang="pt-PT" sz="1600" dirty="0" smtClean="0">
                  <a:solidFill>
                    <a:schemeClr val="tx1"/>
                  </a:solidFill>
                </a:rPr>
                <a:t>menor.</a:t>
              </a:r>
            </a:p>
            <a:p>
              <a:pPr algn="just"/>
              <a:r>
                <a:rPr lang="pt-PT" sz="1600" dirty="0" smtClean="0">
                  <a:solidFill>
                    <a:schemeClr val="tx1"/>
                  </a:solidFill>
                </a:rPr>
                <a:t>Cerca </a:t>
              </a:r>
              <a:r>
                <a:rPr lang="pt-PT" sz="1600" dirty="0">
                  <a:solidFill>
                    <a:schemeClr val="tx1"/>
                  </a:solidFill>
                </a:rPr>
                <a:t>de 45 cm de comprimento, plumagem branca e negra. A plumagem negra é muito brilhante</a:t>
              </a:r>
              <a:r>
                <a:rPr lang="pt-PT" sz="1600" dirty="0" smtClean="0">
                  <a:solidFill>
                    <a:schemeClr val="tx1"/>
                  </a:solidFill>
                </a:rPr>
                <a:t>, </a:t>
              </a:r>
              <a:r>
                <a:rPr lang="pt-PT" sz="1600" dirty="0">
                  <a:solidFill>
                    <a:schemeClr val="tx1"/>
                  </a:solidFill>
                </a:rPr>
                <a:t>pode transmitir tons de azul, violeta, bronze ou verde</a:t>
              </a:r>
              <a:r>
                <a:rPr lang="pt-PT" sz="1600" dirty="0" smtClean="0">
                  <a:solidFill>
                    <a:schemeClr val="tx1"/>
                  </a:solidFill>
                </a:rPr>
                <a:t>.</a:t>
              </a:r>
            </a:p>
            <a:p>
              <a:pPr algn="just"/>
              <a:r>
                <a:rPr lang="pt-PT" sz="1600" dirty="0" smtClean="0">
                  <a:solidFill>
                    <a:schemeClr val="tx1"/>
                  </a:solidFill>
                </a:rPr>
                <a:t>Os </a:t>
              </a:r>
              <a:r>
                <a:rPr lang="pt-PT" sz="1600" dirty="0">
                  <a:solidFill>
                    <a:schemeClr val="tx1"/>
                  </a:solidFill>
                </a:rPr>
                <a:t>casais fazem ou renovam os ninhos nas árvores (em segunda opção em arbustos e no chão), todos os anos durante cerca de 40 dias. </a:t>
              </a:r>
              <a:r>
                <a:rPr lang="pt-PT" sz="1600" dirty="0" smtClean="0">
                  <a:solidFill>
                    <a:schemeClr val="tx1"/>
                  </a:solidFill>
                </a:rPr>
                <a:t>São resistentes</a:t>
              </a:r>
              <a:r>
                <a:rPr lang="pt-PT" sz="1600" dirty="0">
                  <a:solidFill>
                    <a:schemeClr val="tx1"/>
                  </a:solidFill>
                </a:rPr>
                <a:t>. Iniciam a nidificação em Abril, a fêmea fica a incubar normalmente 5-6 ovos durante 18 a 24 dias. </a:t>
              </a:r>
            </a:p>
            <a:p>
              <a:pPr algn="just"/>
              <a:r>
                <a:rPr lang="pt-PT" sz="1600" dirty="0">
                  <a:solidFill>
                    <a:schemeClr val="tx1"/>
                  </a:solidFill>
                </a:rPr>
                <a:t>As crias são alimentadas pelo macho e pela fêmea, duas a três vezes por hora. 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74260"/>
              <a:ext cx="5474661" cy="41918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vulgar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: </a:t>
              </a:r>
              <a:r>
                <a:rPr lang="pt-PT" sz="1600" dirty="0" smtClean="0">
                  <a:solidFill>
                    <a:schemeClr val="tx1"/>
                  </a:solidFill>
                </a:rPr>
                <a:t>Pega </a:t>
              </a:r>
              <a:r>
                <a:rPr lang="pt-PT" sz="1600" dirty="0">
                  <a:solidFill>
                    <a:schemeClr val="tx1"/>
                  </a:solidFill>
                </a:rPr>
                <a:t>Rabuda 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1" y="3008159"/>
              <a:ext cx="5474661" cy="107275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b="1" dirty="0">
                  <a:solidFill>
                    <a:schemeClr val="tx1"/>
                  </a:solidFill>
                </a:rPr>
                <a:t>Distribuição Geográfica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: </a:t>
              </a:r>
              <a:r>
                <a:rPr lang="pt-PT" sz="1600" dirty="0" smtClean="0">
                  <a:solidFill>
                    <a:schemeClr val="tx1"/>
                  </a:solidFill>
                </a:rPr>
                <a:t>Principalmente </a:t>
              </a:r>
              <a:r>
                <a:rPr lang="pt-PT" sz="1600" dirty="0">
                  <a:solidFill>
                    <a:schemeClr val="tx1"/>
                  </a:solidFill>
                </a:rPr>
                <a:t>em zonas agrícolas de características diversas, mas também em zonas suburbanas. Prefere as zonas de pastoreio e zonas próximas de água onde os invertebrados do solo são mais abundantes.  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78736"/>
              <a:ext cx="5474661" cy="40876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científico: </a:t>
              </a:r>
              <a:r>
                <a:rPr lang="pt-PT" sz="1600" i="1" dirty="0" smtClean="0">
                  <a:solidFill>
                    <a:schemeClr val="tx1"/>
                  </a:solidFill>
                  <a:latin typeface="Aileron Heavy"/>
                </a:rPr>
                <a:t>Pica</a:t>
              </a:r>
              <a:r>
                <a:rPr lang="pt-PT" sz="1600" i="1" dirty="0">
                  <a:solidFill>
                    <a:schemeClr val="tx1"/>
                  </a:solidFill>
                  <a:latin typeface="Aileron Heavy"/>
                </a:rPr>
                <a:t> pica</a:t>
              </a:r>
              <a:r>
                <a:rPr lang="pt-PT" sz="1600" b="1" dirty="0">
                  <a:solidFill>
                    <a:schemeClr val="tx1"/>
                  </a:solidFill>
                </a:rPr>
                <a:t> 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72797"/>
              <a:ext cx="5474661" cy="4086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Estatuto de conservação: </a:t>
              </a:r>
              <a:r>
                <a:rPr lang="pt-PT" sz="1600" dirty="0">
                  <a:solidFill>
                    <a:schemeClr val="tx1"/>
                  </a:solidFill>
                  <a:latin typeface="Open Sans"/>
                </a:rPr>
                <a:t>Pouco preocupante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3" y="2194019"/>
              <a:ext cx="5474661" cy="697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500" b="1" dirty="0" smtClean="0">
                  <a:solidFill>
                    <a:schemeClr val="tx1"/>
                  </a:solidFill>
                </a:rPr>
                <a:t>Alimentação: </a:t>
              </a:r>
              <a:r>
                <a:rPr lang="pt-PT" sz="1600" dirty="0" smtClean="0">
                  <a:solidFill>
                    <a:schemeClr val="tx1"/>
                  </a:solidFill>
                </a:rPr>
                <a:t>Carcaças </a:t>
              </a:r>
              <a:r>
                <a:rPr lang="pt-PT" sz="1600" dirty="0">
                  <a:solidFill>
                    <a:schemeClr val="tx1"/>
                  </a:solidFill>
                </a:rPr>
                <a:t>de animais mortos,  pequenos vertebrados, invertebrados e </a:t>
              </a:r>
              <a:r>
                <a:rPr lang="pt-PT" sz="1600" dirty="0" smtClean="0">
                  <a:solidFill>
                    <a:schemeClr val="tx1"/>
                  </a:solidFill>
                </a:rPr>
                <a:t>ovos, no inverno </a:t>
              </a:r>
              <a:r>
                <a:rPr lang="pt-PT" sz="1600" dirty="0">
                  <a:solidFill>
                    <a:schemeClr val="tx1"/>
                  </a:solidFill>
                </a:rPr>
                <a:t>a dieta </a:t>
              </a:r>
              <a:r>
                <a:rPr lang="pt-PT" sz="1600" dirty="0" smtClean="0">
                  <a:solidFill>
                    <a:schemeClr val="tx1"/>
                  </a:solidFill>
                </a:rPr>
                <a:t>consomem muitos vegetais.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86820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b="1" dirty="0" smtClean="0">
                  <a:solidFill>
                    <a:schemeClr val="tx1"/>
                  </a:solidFill>
                </a:rPr>
                <a:t>Vila Nova de Gaia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063" y="938302"/>
            <a:ext cx="3351617" cy="2234411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5696070" y="3156265"/>
            <a:ext cx="33520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100" dirty="0" smtClean="0"/>
              <a:t>FONTE: </a:t>
            </a:r>
            <a:r>
              <a:rPr lang="pt-PT" sz="1100" dirty="0" smtClean="0">
                <a:hlinkClick r:id="rId4"/>
              </a:rPr>
              <a:t>http</a:t>
            </a:r>
            <a:r>
              <a:rPr lang="pt-PT" sz="1100" dirty="0">
                <a:hlinkClick r:id="rId4"/>
              </a:rPr>
              <a:t>://</a:t>
            </a:r>
            <a:r>
              <a:rPr lang="pt-PT" sz="1100" dirty="0" smtClean="0">
                <a:hlinkClick r:id="rId4"/>
              </a:rPr>
              <a:t>www.avesdeportugal.info/picpic.html</a:t>
            </a:r>
            <a:endParaRPr lang="pt-PT" sz="1100" dirty="0" smtClean="0"/>
          </a:p>
          <a:p>
            <a:pPr algn="ctr"/>
            <a:endParaRPr lang="pt-PT" sz="1100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6062" y="4085113"/>
            <a:ext cx="3351618" cy="2010971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5696063" y="6144221"/>
            <a:ext cx="335161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dirty="0" smtClean="0"/>
              <a:t>FONTE:</a:t>
            </a:r>
            <a:r>
              <a:rPr lang="pt-PT" sz="1100" dirty="0" smtClean="0">
                <a:hlinkClick r:id="rId6"/>
              </a:rPr>
              <a:t>http</a:t>
            </a:r>
            <a:r>
              <a:rPr lang="pt-PT" sz="1100" dirty="0">
                <a:hlinkClick r:id="rId6"/>
              </a:rPr>
              <a:t>://</a:t>
            </a:r>
            <a:r>
              <a:rPr lang="pt-PT" sz="1100" dirty="0" smtClean="0">
                <a:hlinkClick r:id="rId6"/>
              </a:rPr>
              <a:t>obiologoamador.blogspot.com/2018/12/pega-rabuda-pica-pica.html</a:t>
            </a:r>
            <a:endParaRPr lang="pt-PT" sz="1100" dirty="0" smtClean="0"/>
          </a:p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99410" y="116697"/>
            <a:ext cx="8926644" cy="1010497"/>
            <a:chOff x="144903" y="104932"/>
            <a:chExt cx="8926644" cy="1010497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Escola Secundária Gaia Nascente</a:t>
              </a:r>
              <a:endParaRPr kumimoji="0" lang="pt-P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3" y="651712"/>
              <a:ext cx="8926639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Aluna: </a:t>
              </a:r>
              <a:r>
                <a:rPr lang="pt-PT" sz="1600" b="1" dirty="0" smtClean="0">
                  <a:solidFill>
                    <a:prstClr val="black"/>
                  </a:solidFill>
                  <a:latin typeface="Calibri" panose="020F0502020204030204"/>
                </a:rPr>
                <a:t>Jéssica Pinto</a:t>
              </a:r>
              <a:r>
                <a:rPr kumimoji="0" lang="pt-PT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pt-PT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9º</a:t>
              </a:r>
              <a:r>
                <a:rPr kumimoji="0" lang="pt-PT" sz="16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pt-PT" sz="16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  <a:endPara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Vila Nova de Gaia</a:t>
              </a:r>
              <a:endParaRPr kumimoji="0" lang="pt-P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9" y="2145823"/>
            <a:ext cx="4164185" cy="448806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6F6976E2-70E2-4080-9036-DC573FD02254}"/>
              </a:ext>
            </a:extLst>
          </p:cNvPr>
          <p:cNvSpPr/>
          <p:nvPr/>
        </p:nvSpPr>
        <p:spPr>
          <a:xfrm>
            <a:off x="99409" y="1243006"/>
            <a:ext cx="8926639" cy="463717"/>
          </a:xfrm>
          <a:prstGeom prst="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Comedouro que construí e coloquei no meu jardim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98" y="2145823"/>
            <a:ext cx="3366050" cy="44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</TotalTime>
  <Words>231</Words>
  <Application>Microsoft Office PowerPoint</Application>
  <PresentationFormat>Apresentação na tela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Aileron Heavy</vt:lpstr>
      <vt:lpstr>Arial</vt:lpstr>
      <vt:lpstr>Calibri</vt:lpstr>
      <vt:lpstr>Calibri Light</vt:lpstr>
      <vt:lpstr>Open Sans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RICARDO</cp:lastModifiedBy>
  <cp:revision>39</cp:revision>
  <cp:lastPrinted>2019-12-11T12:42:31Z</cp:lastPrinted>
  <dcterms:created xsi:type="dcterms:W3CDTF">2019-02-05T21:01:01Z</dcterms:created>
  <dcterms:modified xsi:type="dcterms:W3CDTF">2020-05-29T09:46:52Z</dcterms:modified>
</cp:coreProperties>
</file>