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7053263" cy="10180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44" d="100"/>
          <a:sy n="44" d="100"/>
        </p:scale>
        <p:origin x="1421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29/05/2020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2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29/05/2020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38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29/05/2020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9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29/05/2020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673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29/05/2020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1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29/05/2020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96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29/05/2020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5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29/05/2020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696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29/05/2020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3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29/05/2020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4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29/05/2020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09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FF22-EE45-4F5C-B173-8DF8255B900F}" type="datetimeFigureOut">
              <a:rPr lang="pt-PT" smtClean="0"/>
              <a:t>29/05/2020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6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="" xmlns:a16="http://schemas.microsoft.com/office/drawing/2014/main" id="{A11C4654-6E4E-4A20-A666-3E4FEA9AF636}"/>
              </a:ext>
            </a:extLst>
          </p:cNvPr>
          <p:cNvGrpSpPr/>
          <p:nvPr/>
        </p:nvGrpSpPr>
        <p:grpSpPr>
          <a:xfrm>
            <a:off x="0" y="418467"/>
            <a:ext cx="9026565" cy="6616908"/>
            <a:chOff x="44982" y="104932"/>
            <a:chExt cx="9026565" cy="6616908"/>
          </a:xfrm>
          <a:solidFill>
            <a:schemeClr val="accent6">
              <a:lumMod val="20000"/>
              <a:lumOff val="80000"/>
              <a:alpha val="36000"/>
            </a:schemeClr>
          </a:solidFill>
        </p:grpSpPr>
        <p:sp>
          <p:nvSpPr>
            <p:cNvPr id="7" name="Retângulo 6">
              <a:extLst>
                <a:ext uri="{FF2B5EF4-FFF2-40B4-BE49-F238E27FC236}">
                  <a16:creationId xmlns="" xmlns:a16="http://schemas.microsoft.com/office/drawing/2014/main" id="{C5362530-8AD2-4251-88A5-2005BC4A6CB4}"/>
                </a:ext>
              </a:extLst>
            </p:cNvPr>
            <p:cNvSpPr/>
            <p:nvPr/>
          </p:nvSpPr>
          <p:spPr>
            <a:xfrm>
              <a:off x="144904" y="104932"/>
              <a:ext cx="5474661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Nome da </a:t>
              </a:r>
              <a:r>
                <a:rPr lang="pt-PT" sz="1600" b="1" dirty="0" smtClean="0">
                  <a:solidFill>
                    <a:schemeClr val="tx1"/>
                  </a:solidFill>
                </a:rPr>
                <a:t>escola </a:t>
              </a:r>
              <a:r>
                <a:rPr lang="pt-PT" sz="1600" b="1" dirty="0" err="1" smtClean="0">
                  <a:solidFill>
                    <a:schemeClr val="tx1"/>
                  </a:solidFill>
                </a:rPr>
                <a:t>Escola</a:t>
              </a:r>
              <a:r>
                <a:rPr lang="pt-PT" sz="1600" b="1" dirty="0" smtClean="0">
                  <a:solidFill>
                    <a:schemeClr val="tx1"/>
                  </a:solidFill>
                </a:rPr>
                <a:t> Professor Carlos Teixeira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tângulo 7">
              <a:extLst>
                <a:ext uri="{FF2B5EF4-FFF2-40B4-BE49-F238E27FC236}">
                  <a16:creationId xmlns="" xmlns:a16="http://schemas.microsoft.com/office/drawing/2014/main" id="{E3666BEA-D1DA-4422-9E33-0F2267DA6AF7}"/>
                </a:ext>
              </a:extLst>
            </p:cNvPr>
            <p:cNvSpPr/>
            <p:nvPr/>
          </p:nvSpPr>
          <p:spPr>
            <a:xfrm>
              <a:off x="5719495" y="664564"/>
              <a:ext cx="3352052" cy="31790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9" name="Retângulo 8">
              <a:extLst>
                <a:ext uri="{FF2B5EF4-FFF2-40B4-BE49-F238E27FC236}">
                  <a16:creationId xmlns="" xmlns:a16="http://schemas.microsoft.com/office/drawing/2014/main" id="{8EB57598-9DCD-4DD2-AFB5-0DC13B4907A8}"/>
                </a:ext>
              </a:extLst>
            </p:cNvPr>
            <p:cNvSpPr/>
            <p:nvPr/>
          </p:nvSpPr>
          <p:spPr>
            <a:xfrm>
              <a:off x="5719496" y="3923597"/>
              <a:ext cx="3352051" cy="279824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10" name="Retângulo 9">
              <a:extLst>
                <a:ext uri="{FF2B5EF4-FFF2-40B4-BE49-F238E27FC236}">
                  <a16:creationId xmlns="" xmlns:a16="http://schemas.microsoft.com/office/drawing/2014/main" id="{B0230366-D92B-468E-A8BC-6B6F2CADF89F}"/>
                </a:ext>
              </a:extLst>
            </p:cNvPr>
            <p:cNvSpPr/>
            <p:nvPr/>
          </p:nvSpPr>
          <p:spPr>
            <a:xfrm>
              <a:off x="144905" y="3923598"/>
              <a:ext cx="5474661" cy="279824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chemeClr val="tx1"/>
                  </a:solidFill>
                </a:rPr>
                <a:t>Ameaças/curiosidades  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="" xmlns:a16="http://schemas.microsoft.com/office/drawing/2014/main" id="{6F6976E2-70E2-4080-9036-DC573FD02254}"/>
                </a:ext>
              </a:extLst>
            </p:cNvPr>
            <p:cNvSpPr/>
            <p:nvPr/>
          </p:nvSpPr>
          <p:spPr>
            <a:xfrm>
              <a:off x="144908" y="664564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</a:t>
              </a:r>
              <a:r>
                <a:rPr lang="pt-PT" sz="1600" dirty="0" smtClean="0">
                  <a:solidFill>
                    <a:schemeClr val="tx1"/>
                  </a:solidFill>
                </a:rPr>
                <a:t>vulgar 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="" xmlns:a16="http://schemas.microsoft.com/office/drawing/2014/main" id="{6BD75144-7450-4B7F-B7C8-25F8C0E8F7C5}"/>
                </a:ext>
              </a:extLst>
            </p:cNvPr>
            <p:cNvSpPr/>
            <p:nvPr/>
          </p:nvSpPr>
          <p:spPr>
            <a:xfrm>
              <a:off x="144904" y="2882330"/>
              <a:ext cx="5474661" cy="72105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dirty="0" smtClean="0">
                <a:solidFill>
                  <a:schemeClr val="tx1"/>
                </a:solidFill>
              </a:endParaRPr>
            </a:p>
            <a:p>
              <a:endParaRPr lang="pt-PT" sz="1600" dirty="0">
                <a:solidFill>
                  <a:schemeClr val="tx1"/>
                </a:solidFill>
              </a:endParaRPr>
            </a:p>
            <a:p>
              <a:endParaRPr lang="pt-PT" sz="1600" dirty="0" smtClean="0">
                <a:solidFill>
                  <a:schemeClr val="tx1"/>
                </a:solidFill>
              </a:endParaRPr>
            </a:p>
            <a:p>
              <a:endParaRPr lang="pt-PT" sz="1600" dirty="0">
                <a:solidFill>
                  <a:schemeClr val="tx1"/>
                </a:solidFill>
              </a:endParaRPr>
            </a:p>
            <a:p>
              <a:endParaRPr lang="pt-PT" sz="1600" dirty="0" smtClean="0">
                <a:solidFill>
                  <a:schemeClr val="tx1"/>
                </a:solidFill>
              </a:endParaRPr>
            </a:p>
            <a:p>
              <a:endParaRPr lang="pt-PT" sz="1600" dirty="0" smtClean="0">
                <a:solidFill>
                  <a:schemeClr val="tx1"/>
                </a:solidFill>
              </a:endParaRPr>
            </a:p>
            <a:p>
              <a:endParaRPr lang="pt-PT" sz="1600" dirty="0">
                <a:solidFill>
                  <a:schemeClr val="tx1"/>
                </a:solidFill>
              </a:endParaRPr>
            </a:p>
            <a:p>
              <a:endParaRPr lang="pt-PT" sz="1600" dirty="0" smtClean="0">
                <a:solidFill>
                  <a:schemeClr val="tx1"/>
                </a:solidFill>
              </a:endParaRPr>
            </a:p>
            <a:p>
              <a:r>
                <a:rPr lang="pt-PT" sz="1600" dirty="0" smtClean="0">
                  <a:solidFill>
                    <a:schemeClr val="tx1"/>
                  </a:solidFill>
                </a:rPr>
                <a:t>Distribuição Geográfica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="" xmlns:a16="http://schemas.microsoft.com/office/drawing/2014/main" id="{94507A5C-C90A-478D-97D3-15A61D6B8380}"/>
                </a:ext>
              </a:extLst>
            </p:cNvPr>
            <p:cNvSpPr/>
            <p:nvPr/>
          </p:nvSpPr>
          <p:spPr>
            <a:xfrm>
              <a:off x="44982" y="1145811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</a:t>
              </a:r>
              <a:r>
                <a:rPr lang="pt-PT" sz="1600" dirty="0" smtClean="0">
                  <a:solidFill>
                    <a:schemeClr val="tx1"/>
                  </a:solidFill>
                </a:rPr>
                <a:t>científico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="" xmlns:a16="http://schemas.microsoft.com/office/drawing/2014/main" id="{9C412E3F-9F01-40D4-A75E-B15563584C66}"/>
                </a:ext>
              </a:extLst>
            </p:cNvPr>
            <p:cNvSpPr/>
            <p:nvPr/>
          </p:nvSpPr>
          <p:spPr>
            <a:xfrm>
              <a:off x="144905" y="1628620"/>
              <a:ext cx="5474661" cy="1152966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chemeClr val="tx1"/>
                  </a:solidFill>
                </a:rPr>
                <a:t>Estatuto de conservação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="" xmlns:a16="http://schemas.microsoft.com/office/drawing/2014/main" id="{E12FB53E-920D-4FFF-AB36-589250105586}"/>
                </a:ext>
              </a:extLst>
            </p:cNvPr>
            <p:cNvSpPr/>
            <p:nvPr/>
          </p:nvSpPr>
          <p:spPr>
            <a:xfrm>
              <a:off x="174249" y="1676654"/>
              <a:ext cx="5474661" cy="1137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dirty="0">
                <a:solidFill>
                  <a:schemeClr val="tx1"/>
                </a:solidFill>
              </a:endParaRPr>
            </a:p>
            <a:p>
              <a:endParaRPr lang="pt-PT" sz="1600" dirty="0" smtClean="0">
                <a:solidFill>
                  <a:schemeClr val="tx1"/>
                </a:solidFill>
              </a:endParaRPr>
            </a:p>
            <a:p>
              <a:endParaRPr lang="pt-PT" sz="1600" dirty="0">
                <a:solidFill>
                  <a:schemeClr val="tx1"/>
                </a:solidFill>
              </a:endParaRPr>
            </a:p>
            <a:p>
              <a:endParaRPr lang="pt-PT" sz="1600" dirty="0">
                <a:solidFill>
                  <a:schemeClr val="tx1"/>
                </a:solidFill>
              </a:endParaRPr>
            </a:p>
            <a:p>
              <a:endParaRPr lang="pt-PT" sz="1600" dirty="0" smtClean="0">
                <a:solidFill>
                  <a:schemeClr val="tx1"/>
                </a:solidFill>
              </a:endParaRPr>
            </a:p>
            <a:p>
              <a:endParaRPr lang="pt-PT" sz="1600" dirty="0">
                <a:solidFill>
                  <a:schemeClr val="tx1"/>
                </a:solidFill>
              </a:endParaRPr>
            </a:p>
            <a:p>
              <a:endParaRPr lang="pt-PT" sz="1600" dirty="0" smtClean="0">
                <a:solidFill>
                  <a:schemeClr val="tx1"/>
                </a:solidFill>
              </a:endParaRPr>
            </a:p>
            <a:p>
              <a:endParaRPr lang="pt-PT" sz="1600" dirty="0" smtClean="0">
                <a:solidFill>
                  <a:schemeClr val="tx1"/>
                </a:solidFill>
              </a:endParaRPr>
            </a:p>
            <a:p>
              <a:endParaRPr lang="pt-PT" sz="1600" dirty="0" smtClean="0">
                <a:solidFill>
                  <a:schemeClr val="tx1"/>
                </a:solidFill>
              </a:endParaRPr>
            </a:p>
            <a:p>
              <a:endParaRPr lang="pt-PT" sz="1600" dirty="0">
                <a:solidFill>
                  <a:schemeClr val="tx1"/>
                </a:solidFill>
              </a:endParaRPr>
            </a:p>
            <a:p>
              <a:r>
                <a:rPr lang="pt-PT" sz="1600" dirty="0" smtClean="0">
                  <a:solidFill>
                    <a:schemeClr val="tx1"/>
                  </a:solidFill>
                </a:rPr>
                <a:t>Alimentação</a:t>
              </a:r>
              <a:endParaRPr lang="pt-PT" sz="1600" dirty="0">
                <a:solidFill>
                  <a:schemeClr val="tx1"/>
                </a:solidFill>
              </a:endParaRPr>
            </a:p>
            <a:p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="" xmlns:a16="http://schemas.microsoft.com/office/drawing/2014/main" id="{43670CFA-103A-47A8-AC29-7019AAECED3F}"/>
                </a:ext>
              </a:extLst>
            </p:cNvPr>
            <p:cNvSpPr/>
            <p:nvPr/>
          </p:nvSpPr>
          <p:spPr>
            <a:xfrm>
              <a:off x="5719495" y="104932"/>
              <a:ext cx="3352052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Concelho Fafe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1432894" y="926389"/>
            <a:ext cx="16029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Pardal-comum </a:t>
            </a:r>
          </a:p>
        </p:txBody>
      </p:sp>
      <p:sp>
        <p:nvSpPr>
          <p:cNvPr id="3" name="Retângulo 2"/>
          <p:cNvSpPr/>
          <p:nvPr/>
        </p:nvSpPr>
        <p:spPr>
          <a:xfrm>
            <a:off x="1398390" y="1448187"/>
            <a:ext cx="1906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err="1"/>
              <a:t>Passer</a:t>
            </a:r>
            <a:r>
              <a:rPr lang="pt-PT" dirty="0"/>
              <a:t> </a:t>
            </a:r>
            <a:r>
              <a:rPr lang="pt-PT" dirty="0" err="1"/>
              <a:t>domesticus</a:t>
            </a:r>
            <a:endParaRPr lang="pt-PT" dirty="0"/>
          </a:p>
        </p:txBody>
      </p:sp>
      <p:sp>
        <p:nvSpPr>
          <p:cNvPr id="4" name="Retângulo 3"/>
          <p:cNvSpPr/>
          <p:nvPr/>
        </p:nvSpPr>
        <p:spPr>
          <a:xfrm>
            <a:off x="-51636" y="419101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t-PT" dirty="0" smtClean="0"/>
          </a:p>
          <a:p>
            <a:r>
              <a:rPr lang="pt-PT" dirty="0" smtClean="0"/>
              <a:t>Originalmente</a:t>
            </a:r>
            <a:r>
              <a:rPr lang="pt-PT" dirty="0"/>
              <a:t>, a maior parte da Europa e da Ásia. É atualmente a espécie de ave com maior distribuição geográfica no mundo.</a:t>
            </a:r>
          </a:p>
        </p:txBody>
      </p:sp>
      <p:sp>
        <p:nvSpPr>
          <p:cNvPr id="5" name="Retângulo 4"/>
          <p:cNvSpPr/>
          <p:nvPr/>
        </p:nvSpPr>
        <p:spPr>
          <a:xfrm>
            <a:off x="0" y="357766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dirty="0"/>
              <a:t>A sua dieta é à base de </a:t>
            </a:r>
            <a:r>
              <a:rPr lang="pt-PT" dirty="0" err="1"/>
              <a:t>insectos</a:t>
            </a:r>
            <a:r>
              <a:rPr lang="pt-PT" dirty="0"/>
              <a:t>, sementes e restos de comida.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0" y="2034902"/>
            <a:ext cx="53349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/>
              <a:t>As </a:t>
            </a:r>
            <a:r>
              <a:rPr lang="pt-PT" dirty="0"/>
              <a:t>causas desta diminuição da população de pardais encontramos a diminuição na construção de casas com telhado, ou então com nenhum espaço para os pardais </a:t>
            </a:r>
            <a:r>
              <a:rPr lang="pt-PT" dirty="0" err="1"/>
              <a:t>construirem</a:t>
            </a:r>
            <a:r>
              <a:rPr lang="pt-PT" dirty="0"/>
              <a:t> os seus ninhos; alterações na jardinagem acabando com os </a:t>
            </a:r>
            <a:r>
              <a:rPr lang="pt-PT" dirty="0" err="1"/>
              <a:t>sitios</a:t>
            </a:r>
            <a:r>
              <a:rPr lang="pt-PT" dirty="0"/>
              <a:t> de construção de ninhos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-51636" y="585136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dirty="0"/>
              <a:t> </a:t>
            </a:r>
            <a:r>
              <a:rPr lang="pt-PT" dirty="0" smtClean="0"/>
              <a:t>Utilização </a:t>
            </a:r>
            <a:r>
              <a:rPr lang="pt-PT" dirty="0"/>
              <a:t>excessiva de pesticidas diminuem as populações de </a:t>
            </a:r>
            <a:r>
              <a:rPr lang="pt-PT" dirty="0" err="1"/>
              <a:t>insectos</a:t>
            </a:r>
            <a:r>
              <a:rPr lang="pt-PT" dirty="0"/>
              <a:t>, impedindo assim </a:t>
            </a:r>
            <a:r>
              <a:rPr lang="pt-PT" dirty="0" smtClean="0"/>
              <a:t>dos </a:t>
            </a:r>
            <a:r>
              <a:rPr lang="pt-PT" dirty="0"/>
              <a:t>pardais de se alimentarem.</a:t>
            </a:r>
          </a:p>
          <a:p>
            <a:endParaRPr lang="pt-PT" dirty="0"/>
          </a:p>
          <a:p>
            <a:r>
              <a:rPr lang="pt-PT" dirty="0"/>
              <a:t> </a:t>
            </a:r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273" y="978099"/>
            <a:ext cx="3556648" cy="2938823"/>
          </a:xfrm>
          <a:prstGeom prst="rect">
            <a:avLst/>
          </a:prstGeom>
        </p:spPr>
      </p:pic>
      <p:pic>
        <p:nvPicPr>
          <p:cNvPr id="20" name="Imagem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583" y="3863673"/>
            <a:ext cx="3619500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662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</TotalTime>
  <Words>130</Words>
  <Application>Microsoft Office PowerPoint</Application>
  <PresentationFormat>Apresentação no Ecrã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ABAE PT</dc:creator>
  <cp:lastModifiedBy>Tesb Bastos</cp:lastModifiedBy>
  <cp:revision>18</cp:revision>
  <cp:lastPrinted>2019-12-11T12:42:31Z</cp:lastPrinted>
  <dcterms:created xsi:type="dcterms:W3CDTF">2019-02-05T21:01:01Z</dcterms:created>
  <dcterms:modified xsi:type="dcterms:W3CDTF">2020-05-29T21:57:14Z</dcterms:modified>
</cp:coreProperties>
</file>