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6" r:id="rId7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>
        <p:scale>
          <a:sx n="70" d="100"/>
          <a:sy n="70" d="100"/>
        </p:scale>
        <p:origin x="-1368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21-05-2020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21-05-2020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21-05-2020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21-05-2020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21-05-2020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21-05-2020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21-05-2020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21-05-2020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21-05-2020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21-05-2020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21-05-2020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21-05-2020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83340" y="181230"/>
            <a:ext cx="8951981" cy="6616908"/>
            <a:chOff x="119566" y="104932"/>
            <a:chExt cx="8951981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escola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i="1" dirty="0">
                  <a:solidFill>
                    <a:schemeClr val="tx1"/>
                  </a:solidFill>
                </a:rPr>
                <a:t>Foto da </a:t>
              </a:r>
              <a:r>
                <a:rPr lang="pt-PT" sz="1600" b="1" i="1" dirty="0" smtClean="0">
                  <a:solidFill>
                    <a:schemeClr val="tx1"/>
                  </a:solidFill>
                </a:rPr>
                <a:t>espécie</a:t>
              </a: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i="1" dirty="0">
                  <a:solidFill>
                    <a:schemeClr val="tx1"/>
                  </a:solidFill>
                </a:rPr>
                <a:t>Foto da </a:t>
              </a:r>
              <a:r>
                <a:rPr lang="pt-PT" sz="1600" b="1" i="1" dirty="0" smtClean="0">
                  <a:solidFill>
                    <a:schemeClr val="tx1"/>
                  </a:solidFill>
                </a:rPr>
                <a:t>espécie</a:t>
              </a: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119566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Ameaças/curiosidades  </a:t>
              </a:r>
              <a:r>
                <a:rPr lang="pt-PT" sz="1600" dirty="0" smtClean="0">
                  <a:solidFill>
                    <a:schemeClr val="tx1"/>
                  </a:solidFill>
                </a:rPr>
                <a:t>-       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vulgar </a:t>
              </a:r>
              <a:r>
                <a:rPr lang="pt-PT" sz="1600" dirty="0" smtClean="0">
                  <a:solidFill>
                    <a:schemeClr val="tx1"/>
                  </a:solidFill>
                </a:rPr>
                <a:t>-  melro-preto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Distribuição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Geográfica - </a:t>
              </a:r>
              <a:r>
                <a:rPr lang="pt-PT" sz="1600" b="1" dirty="0"/>
                <a:t> </a:t>
              </a:r>
              <a:r>
                <a:rPr lang="pt-PT" sz="1600" dirty="0">
                  <a:solidFill>
                    <a:schemeClr val="tx1"/>
                  </a:solidFill>
                </a:rPr>
                <a:t>Europa, Norte de África, Médio Oriente, Ásia Meridional e Ásia Oriental, e foi introduzida na Austrália e Nova </a:t>
              </a:r>
              <a:r>
                <a:rPr lang="pt-PT" sz="1600" dirty="0" smtClean="0">
                  <a:solidFill>
                    <a:schemeClr val="tx1"/>
                  </a:solidFill>
                </a:rPr>
                <a:t>Zelândia.</a:t>
              </a:r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científico </a:t>
              </a:r>
              <a:r>
                <a:rPr lang="pt-PT" sz="1600" dirty="0" smtClean="0">
                  <a:solidFill>
                    <a:schemeClr val="tx1"/>
                  </a:solidFill>
                </a:rPr>
                <a:t>- Turdus </a:t>
              </a:r>
              <a:r>
                <a:rPr lang="pt-PT" sz="1600" dirty="0">
                  <a:solidFill>
                    <a:schemeClr val="tx1"/>
                  </a:solidFill>
                </a:rPr>
                <a:t>merula 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Estatuto de conservação – </a:t>
              </a:r>
              <a:r>
                <a:rPr lang="pt-PT" sz="1600" dirty="0" smtClean="0">
                  <a:solidFill>
                    <a:schemeClr val="tx1"/>
                  </a:solidFill>
                </a:rPr>
                <a:t>pouco preocupante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19567" y="202221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b="1" dirty="0" smtClean="0">
                  <a:solidFill>
                    <a:schemeClr val="tx1"/>
                  </a:solidFill>
                </a:rPr>
                <a:t>Alimentação  </a:t>
              </a:r>
              <a:r>
                <a:rPr lang="pt-PT" sz="1600" dirty="0" smtClean="0">
                  <a:solidFill>
                    <a:schemeClr val="tx1"/>
                  </a:solidFill>
                </a:rPr>
                <a:t>–   </a:t>
              </a:r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</a:t>
              </a: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1565718" y="181230"/>
            <a:ext cx="399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CDLPC 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6620256" y="181230"/>
            <a:ext cx="241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Leiria 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99" y="1826805"/>
            <a:ext cx="3235022" cy="21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575" y="4639528"/>
            <a:ext cx="3376216" cy="147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1415593" y="2145701"/>
            <a:ext cx="3273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 insetos, vermes, bagas e drupas.</a:t>
            </a:r>
          </a:p>
        </p:txBody>
      </p:sp>
      <p:sp>
        <p:nvSpPr>
          <p:cNvPr id="5" name="Rectângulo 4"/>
          <p:cNvSpPr/>
          <p:nvPr/>
        </p:nvSpPr>
        <p:spPr>
          <a:xfrm>
            <a:off x="2286000" y="28335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PT" dirty="0"/>
          </a:p>
        </p:txBody>
      </p:sp>
      <p:sp>
        <p:nvSpPr>
          <p:cNvPr id="20" name="Rectângulo 19"/>
          <p:cNvSpPr/>
          <p:nvPr/>
        </p:nvSpPr>
        <p:spPr>
          <a:xfrm>
            <a:off x="83341" y="4459402"/>
            <a:ext cx="52480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/>
              <a:t>Apesar de poderem ocorrer flutuações locais nas populações devido a ameaças específicas, possui uma grande área de distribuição geográfica e uma grande população global, pelo que não se considera que se encontre globalmente </a:t>
            </a:r>
            <a:r>
              <a:rPr lang="pt-PT" sz="1600" dirty="0" smtClean="0"/>
              <a:t>ameaçada.</a:t>
            </a:r>
            <a:r>
              <a:rPr lang="pt-PT" sz="1600" baseline="30000" dirty="0"/>
              <a:t> </a:t>
            </a:r>
            <a:r>
              <a:rPr lang="pt-PT" sz="1600" dirty="0" smtClean="0"/>
              <a:t>Existem </a:t>
            </a:r>
            <a:r>
              <a:rPr lang="pt-PT" sz="1600" dirty="0"/>
              <a:t>numerosas referências literárias e culturais ao melro-preto, frequentemente relacionadas com o canto melodioso dos machos. O melro-preto é a ave nacional da </a:t>
            </a:r>
            <a:r>
              <a:rPr lang="pt-PT" sz="1600" dirty="0" smtClean="0"/>
              <a:t>Suécia.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75012" y="181230"/>
            <a:ext cx="8960309" cy="6616908"/>
            <a:chOff x="111238" y="104932"/>
            <a:chExt cx="8960309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escola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i="1" dirty="0">
                  <a:solidFill>
                    <a:schemeClr val="tx1"/>
                  </a:solidFill>
                </a:rPr>
                <a:t>Foto da </a:t>
              </a:r>
              <a:r>
                <a:rPr lang="pt-PT" sz="1600" b="1" i="1" dirty="0" smtClean="0">
                  <a:solidFill>
                    <a:schemeClr val="tx1"/>
                  </a:solidFill>
                </a:rPr>
                <a:t>espécie</a:t>
              </a: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i="1" dirty="0">
                  <a:solidFill>
                    <a:schemeClr val="tx1"/>
                  </a:solidFill>
                </a:rPr>
                <a:t>Foto da </a:t>
              </a:r>
              <a:r>
                <a:rPr lang="pt-PT" sz="1600" b="1" i="1" dirty="0" smtClean="0">
                  <a:solidFill>
                    <a:schemeClr val="tx1"/>
                  </a:solidFill>
                </a:rPr>
                <a:t>espécie</a:t>
              </a: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Ameaças/curiosidades  </a:t>
              </a:r>
              <a:r>
                <a:rPr lang="pt-PT" sz="1600" dirty="0" smtClean="0">
                  <a:solidFill>
                    <a:schemeClr val="tx1"/>
                  </a:solidFill>
                </a:rPr>
                <a:t>-        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vulgar </a:t>
              </a:r>
              <a:r>
                <a:rPr lang="pt-PT" sz="1600" dirty="0" smtClean="0">
                  <a:solidFill>
                    <a:schemeClr val="tx1"/>
                  </a:solidFill>
                </a:rPr>
                <a:t>-  rola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161964" y="2562143"/>
              <a:ext cx="5440537" cy="136145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</a:t>
              </a:r>
              <a:r>
                <a:rPr lang="pt-PT" sz="1600" dirty="0" smtClean="0">
                  <a:solidFill>
                    <a:schemeClr val="tx1"/>
                  </a:solidFill>
                </a:rPr>
                <a:t>Geográfica – é uma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especie</a:t>
              </a:r>
              <a:r>
                <a:rPr lang="pt-PT" sz="1600" dirty="0" smtClean="0">
                  <a:solidFill>
                    <a:schemeClr val="tx1"/>
                  </a:solidFill>
                </a:rPr>
                <a:t> migratória com distribuição no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paleártico</a:t>
              </a:r>
              <a:r>
                <a:rPr lang="pt-PT" sz="1600" dirty="0" smtClean="0">
                  <a:solidFill>
                    <a:schemeClr val="tx1"/>
                  </a:solidFill>
                </a:rPr>
                <a:t> sul, incluindo a Turquia e o norte de África, se bem que seja rara no norte de Escandinávia e na Rússia, e inverna na África meridional.</a:t>
              </a:r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11238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científico </a:t>
              </a:r>
              <a:r>
                <a:rPr lang="pt-PT" sz="1600" dirty="0" smtClean="0">
                  <a:solidFill>
                    <a:schemeClr val="tx1"/>
                  </a:solidFill>
                </a:rPr>
                <a:t>-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144905" y="15593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Estatuto de conservação – </a:t>
              </a:r>
              <a:r>
                <a:rPr lang="pt-PT" sz="1600" dirty="0" smtClean="0">
                  <a:solidFill>
                    <a:schemeClr val="tx1"/>
                  </a:solidFill>
                </a:rPr>
                <a:t>pouco preocupante.  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11238" y="2169188"/>
              <a:ext cx="5508331" cy="26954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b="1" dirty="0">
                  <a:solidFill>
                    <a:schemeClr val="tx1"/>
                  </a:solidFill>
                </a:rPr>
                <a:t>Alimentação</a:t>
              </a:r>
              <a:r>
                <a:rPr lang="pt-PT" sz="1600" dirty="0">
                  <a:solidFill>
                    <a:schemeClr val="tx1"/>
                  </a:solidFill>
                </a:rPr>
                <a:t>  </a:t>
              </a:r>
              <a:r>
                <a:rPr lang="pt-PT" sz="1600" dirty="0" smtClean="0">
                  <a:solidFill>
                    <a:schemeClr val="tx1"/>
                  </a:solidFill>
                </a:rPr>
                <a:t>– pequenas </a:t>
              </a:r>
              <a:r>
                <a:rPr lang="pt-PT" sz="1600" dirty="0">
                  <a:solidFill>
                    <a:schemeClr val="tx1"/>
                  </a:solidFill>
                </a:rPr>
                <a:t>sementes e bagos de cereal que vai encontrando no chão.</a:t>
              </a:r>
            </a:p>
            <a:p>
              <a:r>
                <a:rPr lang="pt-PT" sz="1600" b="1" dirty="0" smtClean="0">
                  <a:solidFill>
                    <a:schemeClr val="tx1"/>
                  </a:solidFill>
                </a:rPr>
                <a:t>     </a:t>
              </a:r>
              <a:endParaRPr lang="pt-PT" sz="1600" b="1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</a:t>
              </a: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1565718" y="181230"/>
            <a:ext cx="399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CDLPC 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6620256" y="181230"/>
            <a:ext cx="241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Leiria </a:t>
            </a:r>
            <a:endParaRPr lang="pt-PT" dirty="0"/>
          </a:p>
        </p:txBody>
      </p:sp>
      <p:sp>
        <p:nvSpPr>
          <p:cNvPr id="4" name="Rectângulo 3"/>
          <p:cNvSpPr/>
          <p:nvPr/>
        </p:nvSpPr>
        <p:spPr>
          <a:xfrm>
            <a:off x="1415593" y="214570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575" y="1454748"/>
            <a:ext cx="3312568" cy="236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424" y="4423423"/>
            <a:ext cx="2333771" cy="237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ângulo 16"/>
          <p:cNvSpPr/>
          <p:nvPr/>
        </p:nvSpPr>
        <p:spPr>
          <a:xfrm>
            <a:off x="1721285" y="1270082"/>
            <a:ext cx="1920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i="1" dirty="0"/>
              <a:t>Streptopelia turtur</a:t>
            </a:r>
            <a:endParaRPr lang="pt-PT" dirty="0"/>
          </a:p>
        </p:txBody>
      </p:sp>
      <p:sp>
        <p:nvSpPr>
          <p:cNvPr id="21" name="Rectângulo 20"/>
          <p:cNvSpPr/>
          <p:nvPr/>
        </p:nvSpPr>
        <p:spPr>
          <a:xfrm>
            <a:off x="125738" y="439785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/>
              <a:t> </a:t>
            </a:r>
            <a:r>
              <a:rPr lang="pt-PT" dirty="0" smtClean="0"/>
              <a:t>A </a:t>
            </a:r>
            <a:r>
              <a:rPr lang="pt-PT" dirty="0"/>
              <a:t>sua população está praticamente extinta na maior parte das regiões de Portugal, ou seja, as populações nidificantes desapareceram. A principal razão da diminuição das populações é a perda de habitat.</a:t>
            </a:r>
          </a:p>
        </p:txBody>
      </p:sp>
    </p:spTree>
    <p:extLst>
      <p:ext uri="{BB962C8B-B14F-4D97-AF65-F5344CB8AC3E}">
        <p14:creationId xmlns:p14="http://schemas.microsoft.com/office/powerpoint/2010/main" val="377570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9732" y="181230"/>
            <a:ext cx="8960309" cy="6616908"/>
            <a:chOff x="111238" y="104932"/>
            <a:chExt cx="8960309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escola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i="1" dirty="0">
                  <a:solidFill>
                    <a:schemeClr val="tx1"/>
                  </a:solidFill>
                </a:rPr>
                <a:t>Foto da </a:t>
              </a:r>
              <a:r>
                <a:rPr lang="pt-PT" sz="1600" b="1" i="1" dirty="0" smtClean="0">
                  <a:solidFill>
                    <a:schemeClr val="tx1"/>
                  </a:solidFill>
                </a:rPr>
                <a:t>espécie</a:t>
              </a:r>
            </a:p>
            <a:p>
              <a:endParaRPr lang="pt-PT" sz="1600" b="1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i="1" dirty="0">
                  <a:solidFill>
                    <a:schemeClr val="tx1"/>
                  </a:solidFill>
                </a:rPr>
                <a:t>Foto da </a:t>
              </a:r>
              <a:r>
                <a:rPr lang="pt-PT" sz="1600" b="1" i="1" dirty="0" smtClean="0">
                  <a:solidFill>
                    <a:schemeClr val="tx1"/>
                  </a:solidFill>
                </a:rPr>
                <a:t>espécie</a:t>
              </a:r>
            </a:p>
            <a:p>
              <a:endParaRPr lang="pt-PT" sz="1600" b="1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Ameaças/curiosidades  </a:t>
              </a:r>
              <a:r>
                <a:rPr lang="pt-PT" sz="1600" dirty="0">
                  <a:solidFill>
                    <a:schemeClr val="tx1"/>
                  </a:solidFill>
                </a:rPr>
                <a:t>-é uma pequena ave migratória pertencente à família das andorinhas (</a:t>
              </a:r>
              <a:r>
                <a:rPr lang="pt-PT" sz="1600" dirty="0" err="1">
                  <a:solidFill>
                    <a:schemeClr val="tx1"/>
                  </a:solidFill>
                </a:rPr>
                <a:t>Hirundinidae</a:t>
              </a:r>
              <a:r>
                <a:rPr lang="pt-PT" sz="1600" dirty="0">
                  <a:solidFill>
                    <a:schemeClr val="tx1"/>
                  </a:solidFill>
                </a:rPr>
                <a:t>), estival na Europa (</a:t>
              </a:r>
              <a:r>
                <a:rPr lang="pt-PT" sz="1600" dirty="0" err="1">
                  <a:solidFill>
                    <a:schemeClr val="tx1"/>
                  </a:solidFill>
                </a:rPr>
                <a:t>exceto</a:t>
              </a:r>
              <a:r>
                <a:rPr lang="pt-PT" sz="1600" dirty="0">
                  <a:solidFill>
                    <a:schemeClr val="tx1"/>
                  </a:solidFill>
                </a:rPr>
                <a:t> Islândia), norte de África e regiões temperadas da Ásia, e invernal na África subsariana e Ásia tropical. Existem duas subespécies geográficas de andorinha-dos-beirais aceites.        </a:t>
              </a: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vulgar </a:t>
              </a:r>
              <a:r>
                <a:rPr lang="pt-PT" sz="1600" dirty="0" smtClean="0">
                  <a:solidFill>
                    <a:schemeClr val="tx1"/>
                  </a:solidFill>
                </a:rPr>
                <a:t>– Andorinha-dos-beirais  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11238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científico </a:t>
              </a:r>
              <a:r>
                <a:rPr lang="pt-PT" sz="1600" dirty="0">
                  <a:solidFill>
                    <a:schemeClr val="tx1"/>
                  </a:solidFill>
                </a:rPr>
                <a:t>-</a:t>
              </a:r>
              <a:r>
                <a:rPr lang="pt-PT" sz="1600" dirty="0" err="1">
                  <a:solidFill>
                    <a:schemeClr val="tx1"/>
                  </a:solidFill>
                </a:rPr>
                <a:t>Delichon</a:t>
              </a:r>
              <a:r>
                <a:rPr lang="pt-PT" sz="1600" dirty="0">
                  <a:solidFill>
                    <a:schemeClr val="tx1"/>
                  </a:solidFill>
                </a:rPr>
                <a:t> </a:t>
              </a:r>
              <a:r>
                <a:rPr lang="pt-PT" sz="1600" dirty="0" err="1">
                  <a:solidFill>
                    <a:schemeClr val="tx1"/>
                  </a:solidFill>
                </a:rPr>
                <a:t>urbicum</a:t>
              </a:r>
              <a:r>
                <a:rPr lang="pt-PT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144905" y="15593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Estatuto de conservação – </a:t>
              </a:r>
              <a:r>
                <a:rPr lang="pt-PT" sz="1600" dirty="0" smtClean="0">
                  <a:solidFill>
                    <a:schemeClr val="tx1"/>
                  </a:solidFill>
                </a:rPr>
                <a:t>Pouco preocupante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 </a:t>
              </a:r>
              <a:r>
                <a:rPr lang="pt-PT" sz="1600" dirty="0" smtClean="0">
                  <a:solidFill>
                    <a:schemeClr val="tx1"/>
                  </a:solidFill>
                </a:rPr>
                <a:t>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11238" y="2169188"/>
              <a:ext cx="5508331" cy="39295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b="1" dirty="0">
                  <a:solidFill>
                    <a:schemeClr val="tx1"/>
                  </a:solidFill>
                </a:rPr>
                <a:t>Alimentação</a:t>
              </a:r>
              <a:r>
                <a:rPr lang="pt-PT" sz="1600" dirty="0">
                  <a:solidFill>
                    <a:schemeClr val="tx1"/>
                  </a:solidFill>
                </a:rPr>
                <a:t>  </a:t>
              </a:r>
              <a:r>
                <a:rPr lang="pt-PT" sz="1600" dirty="0" smtClean="0">
                  <a:solidFill>
                    <a:schemeClr val="tx1"/>
                  </a:solidFill>
                </a:rPr>
                <a:t>– Alimenta-se exclusivamente de insetos. </a:t>
              </a:r>
            </a:p>
            <a:p>
              <a:r>
                <a:rPr lang="pt-PT" sz="1600" b="1" dirty="0" smtClean="0">
                  <a:solidFill>
                    <a:schemeClr val="tx1"/>
                  </a:solidFill>
                </a:rPr>
                <a:t>     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</a:t>
              </a: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1565718" y="181230"/>
            <a:ext cx="399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CDLPC 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6620256" y="181230"/>
            <a:ext cx="241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Leiria </a:t>
            </a:r>
            <a:endParaRPr lang="pt-PT" dirty="0"/>
          </a:p>
        </p:txBody>
      </p:sp>
      <p:sp>
        <p:nvSpPr>
          <p:cNvPr id="4" name="Rectângulo 3"/>
          <p:cNvSpPr/>
          <p:nvPr/>
        </p:nvSpPr>
        <p:spPr>
          <a:xfrm>
            <a:off x="1415593" y="2145701"/>
            <a:ext cx="3456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dirty="0"/>
          </a:p>
        </p:txBody>
      </p:sp>
      <p:sp>
        <p:nvSpPr>
          <p:cNvPr id="21" name="Rectângulo 20"/>
          <p:cNvSpPr/>
          <p:nvPr/>
        </p:nvSpPr>
        <p:spPr>
          <a:xfrm>
            <a:off x="125738" y="439785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/>
              <a:t> 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5796" y="2838734"/>
            <a:ext cx="5432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/>
              <a:t>Distribuição geográfica </a:t>
            </a:r>
            <a:r>
              <a:rPr lang="pt-PT" dirty="0"/>
              <a:t>-A andorinha-dos-beirais é uma ave migratória de pequeno porte e de grande distribuição geográfica, espalhando-se pela Europa, norte de África e regiões temperadas da Ásia     </a:t>
            </a:r>
          </a:p>
        </p:txBody>
      </p:sp>
      <p:pic>
        <p:nvPicPr>
          <p:cNvPr id="5124" name="Picture 4" descr="Ficha informativa sobre a ave: Andorinha-dos-beirais (Delicho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65" y="4582521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entro de Recuperação e Investigação de Animais Selvage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292" y="1739168"/>
            <a:ext cx="2577445" cy="171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1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75012" y="181230"/>
            <a:ext cx="8960309" cy="6616908"/>
            <a:chOff x="111238" y="104932"/>
            <a:chExt cx="8960309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escola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i="1" dirty="0">
                  <a:solidFill>
                    <a:schemeClr val="tx1"/>
                  </a:solidFill>
                </a:rPr>
                <a:t>Foto da </a:t>
              </a:r>
              <a:r>
                <a:rPr lang="pt-PT" sz="1600" b="1" i="1" dirty="0" smtClean="0">
                  <a:solidFill>
                    <a:schemeClr val="tx1"/>
                  </a:solidFill>
                </a:rPr>
                <a:t>espécie</a:t>
              </a:r>
            </a:p>
            <a:p>
              <a:endParaRPr lang="pt-PT" sz="1600" b="1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i="1" dirty="0">
                  <a:solidFill>
                    <a:schemeClr val="tx1"/>
                  </a:solidFill>
                </a:rPr>
                <a:t>Foto da </a:t>
              </a:r>
              <a:r>
                <a:rPr lang="pt-PT" sz="1600" b="1" i="1" dirty="0" smtClean="0">
                  <a:solidFill>
                    <a:schemeClr val="tx1"/>
                  </a:solidFill>
                </a:rPr>
                <a:t>espécie</a:t>
              </a: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 smtClean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144905" y="4222746"/>
              <a:ext cx="5474661" cy="249909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Ameaças/curiosidades  </a:t>
              </a:r>
              <a:r>
                <a:rPr lang="pt-PT" sz="1600" dirty="0" smtClean="0">
                  <a:solidFill>
                    <a:schemeClr val="tx1"/>
                  </a:solidFill>
                </a:rPr>
                <a:t>-        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vulgar </a:t>
              </a:r>
              <a:r>
                <a:rPr lang="pt-PT" sz="1600" dirty="0" smtClean="0">
                  <a:solidFill>
                    <a:schemeClr val="tx1"/>
                  </a:solidFill>
                </a:rPr>
                <a:t>– Pardais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161964" y="2748789"/>
              <a:ext cx="5440537" cy="147395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Distribuição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Geográfica </a:t>
              </a:r>
              <a:r>
                <a:rPr lang="pt-PT" sz="1600" dirty="0">
                  <a:solidFill>
                    <a:schemeClr val="tx1"/>
                  </a:solidFill>
                </a:rPr>
                <a:t>– A sua distribuição geográfica compreendia, originalmente, a maior parte da Europa e da Ásia, tendo sido introduzido acidental ou propositadamente na maioria da América, África subsariana, Austrália e Nova Zelândia. É </a:t>
              </a:r>
              <a:r>
                <a:rPr lang="pt-PT" sz="1600" dirty="0" err="1">
                  <a:solidFill>
                    <a:schemeClr val="tx1"/>
                  </a:solidFill>
                </a:rPr>
                <a:t>atualmente</a:t>
              </a:r>
              <a:r>
                <a:rPr lang="pt-PT" sz="1600" dirty="0">
                  <a:solidFill>
                    <a:schemeClr val="tx1"/>
                  </a:solidFill>
                </a:rPr>
                <a:t> a espécie de ave com maior distribuição geográfica no </a:t>
              </a:r>
              <a:r>
                <a:rPr lang="pt-PT" sz="1600" dirty="0" smtClean="0">
                  <a:solidFill>
                    <a:schemeClr val="tx1"/>
                  </a:solidFill>
                </a:rPr>
                <a:t>mundo</a:t>
              </a:r>
              <a:r>
                <a:rPr lang="pt-PT" sz="1600" dirty="0">
                  <a:solidFill>
                    <a:schemeClr val="tx1"/>
                  </a:solidFill>
                </a:rPr>
                <a:t>.</a:t>
              </a:r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11238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científico </a:t>
              </a:r>
              <a:r>
                <a:rPr lang="pt-PT" sz="1600" dirty="0" smtClean="0">
                  <a:solidFill>
                    <a:schemeClr val="tx1"/>
                  </a:solidFill>
                </a:rPr>
                <a:t>-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144905" y="15593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Estatuto de conservação – </a:t>
              </a:r>
              <a:r>
                <a:rPr lang="pt-PT" sz="1600" dirty="0" smtClean="0">
                  <a:solidFill>
                    <a:schemeClr val="tx1"/>
                  </a:solidFill>
                </a:rPr>
                <a:t>Pouco preocupante   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11238" y="2169188"/>
              <a:ext cx="5508331" cy="39295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b="1" dirty="0">
                  <a:solidFill>
                    <a:schemeClr val="tx1"/>
                  </a:solidFill>
                </a:rPr>
                <a:t>Alimentação</a:t>
              </a:r>
              <a:r>
                <a:rPr lang="pt-PT" sz="1600" dirty="0">
                  <a:solidFill>
                    <a:schemeClr val="tx1"/>
                  </a:solidFill>
                </a:rPr>
                <a:t>  </a:t>
              </a:r>
              <a:r>
                <a:rPr lang="pt-PT" sz="1600" dirty="0" smtClean="0">
                  <a:solidFill>
                    <a:schemeClr val="tx1"/>
                  </a:solidFill>
                </a:rPr>
                <a:t>–Sementes</a:t>
              </a:r>
              <a:r>
                <a:rPr lang="pt-PT" sz="1600" dirty="0">
                  <a:solidFill>
                    <a:schemeClr val="tx1"/>
                  </a:solidFill>
                </a:rPr>
                <a:t>, flores, insetos, brotos de árvores e restos de alimentos deixados pelos seres humanos.  </a:t>
              </a:r>
              <a:endParaRPr lang="pt-PT" sz="1600" b="1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</a:t>
              </a: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1565718" y="181230"/>
            <a:ext cx="399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CDLPC 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6620256" y="181230"/>
            <a:ext cx="241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Leiria </a:t>
            </a:r>
            <a:endParaRPr lang="pt-PT" dirty="0"/>
          </a:p>
        </p:txBody>
      </p:sp>
      <p:sp>
        <p:nvSpPr>
          <p:cNvPr id="21" name="Rectângulo 20"/>
          <p:cNvSpPr/>
          <p:nvPr/>
        </p:nvSpPr>
        <p:spPr>
          <a:xfrm>
            <a:off x="125738" y="439785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/>
              <a:t> </a:t>
            </a:r>
          </a:p>
        </p:txBody>
      </p:sp>
      <p:sp>
        <p:nvSpPr>
          <p:cNvPr id="5" name="Rectângulo 4"/>
          <p:cNvSpPr/>
          <p:nvPr/>
        </p:nvSpPr>
        <p:spPr>
          <a:xfrm>
            <a:off x="1750449" y="1300111"/>
            <a:ext cx="784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/>
              <a:t>Passer</a:t>
            </a:r>
            <a:endParaRPr lang="pt-PT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094" y="4585554"/>
            <a:ext cx="2439899" cy="162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pardal (Passer domesticus) | WikiAves - A Enciclopédia das Aves d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72" y="1484777"/>
            <a:ext cx="3171246" cy="211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ângulo 18"/>
          <p:cNvSpPr/>
          <p:nvPr/>
        </p:nvSpPr>
        <p:spPr>
          <a:xfrm>
            <a:off x="248510" y="46252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smtClean="0"/>
              <a:t>É </a:t>
            </a:r>
            <a:r>
              <a:rPr lang="pt-PT" dirty="0"/>
              <a:t>uma família de aves passeriformes muito diversificada que inclui os pássaros designados por pardais do Velho Mundo. O pardal-doméstico ou pardal-do-telhado (</a:t>
            </a:r>
            <a:r>
              <a:rPr lang="pt-PT" dirty="0" err="1"/>
              <a:t>Passer</a:t>
            </a:r>
            <a:r>
              <a:rPr lang="pt-PT" dirty="0"/>
              <a:t> </a:t>
            </a:r>
            <a:r>
              <a:rPr lang="pt-PT" dirty="0" err="1"/>
              <a:t>domesticus</a:t>
            </a:r>
            <a:r>
              <a:rPr lang="pt-PT" dirty="0"/>
              <a:t>) é uma ave da família </a:t>
            </a:r>
            <a:r>
              <a:rPr lang="pt-PT" dirty="0" err="1"/>
              <a:t>Passeridae</a:t>
            </a:r>
            <a:r>
              <a:rPr lang="pt-P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94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Imagens dos comedouros </a:t>
            </a:r>
            <a:endParaRPr lang="pt-PT" dirty="0"/>
          </a:p>
        </p:txBody>
      </p:sp>
      <p:pic>
        <p:nvPicPr>
          <p:cNvPr id="1026" name="Picture 2" descr="C:\Users\Raul\Downloads\IMG_20200502_2013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2" y="1893863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ul\Downloads\IMG_20200502_2012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21" y="2041474"/>
            <a:ext cx="3220872" cy="429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1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Catarina Lourenço Alberto Nº9 8ºB </a:t>
            </a:r>
          </a:p>
          <a:p>
            <a:r>
              <a:rPr lang="pt-PT" dirty="0" smtClean="0"/>
              <a:t>Mariana Lourenço Alberto Nº16 8ºB </a:t>
            </a:r>
          </a:p>
        </p:txBody>
      </p:sp>
      <p:sp>
        <p:nvSpPr>
          <p:cNvPr id="4" name="Rectângulo 3"/>
          <p:cNvSpPr/>
          <p:nvPr/>
        </p:nvSpPr>
        <p:spPr>
          <a:xfrm>
            <a:off x="452325" y="502861"/>
            <a:ext cx="8336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PT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Trabalho realizado por:</a:t>
            </a:r>
            <a:endParaRPr lang="pt-PT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57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484</Words>
  <Application>Microsoft Office PowerPoint</Application>
  <PresentationFormat>Apresentação no Ecrã (4:3)</PresentationFormat>
  <Paragraphs>153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Imagens dos comedouros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Raul</cp:lastModifiedBy>
  <cp:revision>28</cp:revision>
  <cp:lastPrinted>2019-12-11T12:42:31Z</cp:lastPrinted>
  <dcterms:created xsi:type="dcterms:W3CDTF">2019-02-05T21:01:01Z</dcterms:created>
  <dcterms:modified xsi:type="dcterms:W3CDTF">2020-05-21T16:48:03Z</dcterms:modified>
</cp:coreProperties>
</file>