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16-04-2020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16-04-2020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16-04-2020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16-04-2020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16-04-2020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16-04-2020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16-04-2020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16-04-2020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16-04-2020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16-04-2020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16-04-2020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pPr/>
              <a:t>16-04-2020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0" y="181230"/>
            <a:ext cx="9035321" cy="6616908"/>
            <a:chOff x="36226" y="104932"/>
            <a:chExt cx="9035321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escola: Jardim de Infância do Prado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36226" y="4307443"/>
              <a:ext cx="5552533" cy="22530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uriosidades</a:t>
              </a:r>
              <a:r>
                <a:rPr lang="pt-PT" sz="1600" dirty="0" smtClean="0">
                  <a:solidFill>
                    <a:schemeClr val="tx1"/>
                  </a:solidFill>
                </a:rPr>
                <a:t>:</a:t>
              </a:r>
              <a:r>
                <a:rPr lang="pt-PT" sz="1600" dirty="0" smtClean="0">
                  <a:solidFill>
                    <a:schemeClr val="tx1"/>
                  </a:solidFill>
                </a:rPr>
                <a:t>É também conhecido simplesmente como pisco ou como pintarroxo, papo-ruivo ou papo-roxo. </a:t>
              </a:r>
              <a:r>
                <a:rPr lang="pt-PT" sz="1600" dirty="0" smtClean="0">
                  <a:solidFill>
                    <a:schemeClr val="tx1"/>
                  </a:solidFill>
                </a:rPr>
                <a:t>É</a:t>
              </a:r>
              <a:r>
                <a:rPr lang="pt-PT" sz="1600" dirty="0" smtClean="0">
                  <a:solidFill>
                    <a:schemeClr val="tx1"/>
                  </a:solidFill>
                </a:rPr>
                <a:t> uma pequena ave que se reconhece facilmente pela mancha alaranjada que lhe ornamenta o peito. É uma ave de canto melodioso e persistente.</a:t>
              </a:r>
              <a:endParaRPr lang="pt-PT" sz="1600" dirty="0" smtClean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 F</a:t>
              </a:r>
              <a:r>
                <a:rPr lang="pt-PT" sz="1600" dirty="0" smtClean="0">
                  <a:solidFill>
                    <a:schemeClr val="tx1"/>
                  </a:solidFill>
                </a:rPr>
                <a:t>oi </a:t>
              </a:r>
              <a:r>
                <a:rPr lang="pt-PT" sz="1600" dirty="0" smtClean="0">
                  <a:solidFill>
                    <a:schemeClr val="tx1"/>
                  </a:solidFill>
                </a:rPr>
                <a:t>o grande vencedor da votação organizada pela Sociedade Portuguesa para o Estudo das Aves (SPEA) para a escolha da Ave do Ano de </a:t>
              </a:r>
              <a:r>
                <a:rPr lang="pt-PT" sz="1600" dirty="0" smtClean="0">
                  <a:solidFill>
                    <a:schemeClr val="tx1"/>
                  </a:solidFill>
                </a:rPr>
                <a:t>2019. </a:t>
              </a:r>
              <a:r>
                <a:rPr lang="pt-PT" sz="1600" dirty="0" smtClean="0">
                  <a:solidFill>
                    <a:schemeClr val="tx1"/>
                  </a:solidFill>
                </a:rPr>
                <a:t>Os ninhos podem localizar-se em buracos no solo, taludes, muros, por entre raízes de árvores velhas e no interior de casas abandonadas.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vulgar: </a:t>
              </a:r>
              <a:r>
                <a:rPr lang="pt-PT" sz="1600" dirty="0" smtClean="0">
                  <a:solidFill>
                    <a:schemeClr val="tx1"/>
                  </a:solidFill>
                </a:rPr>
                <a:t>Pisco de Peito Ruivo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36226" y="2666902"/>
              <a:ext cx="5474661" cy="151951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Distribuição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Geográfica: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A </a:t>
              </a:r>
              <a:r>
                <a:rPr lang="pt-PT" sz="1600" dirty="0" smtClean="0">
                  <a:solidFill>
                    <a:schemeClr val="tx1"/>
                  </a:solidFill>
                </a:rPr>
                <a:t>espécie habita </a:t>
              </a:r>
              <a:r>
                <a:rPr lang="pt-PT" sz="1600" dirty="0" smtClean="0">
                  <a:solidFill>
                    <a:schemeClr val="tx1"/>
                  </a:solidFill>
                </a:rPr>
                <a:t>em várias zonas </a:t>
              </a:r>
              <a:r>
                <a:rPr lang="pt-PT" sz="1600" dirty="0" smtClean="0">
                  <a:solidFill>
                    <a:schemeClr val="tx1"/>
                  </a:solidFill>
                </a:rPr>
                <a:t>da Europa, das ilhas do </a:t>
              </a:r>
              <a:r>
                <a:rPr lang="pt-PT" sz="1600" dirty="0" smtClean="0">
                  <a:solidFill>
                    <a:schemeClr val="tx1"/>
                  </a:solidFill>
                </a:rPr>
                <a:t>Atlântico, </a:t>
              </a:r>
              <a:r>
                <a:rPr lang="pt-PT" sz="1600" dirty="0" smtClean="0">
                  <a:solidFill>
                    <a:schemeClr val="tx1"/>
                  </a:solidFill>
                </a:rPr>
                <a:t>da Ásia Menor, da Ásia ocidental e da África norte-ocidental</a:t>
              </a:r>
              <a:r>
                <a:rPr lang="pt-PT" sz="1600" dirty="0" smtClean="0">
                  <a:solidFill>
                    <a:schemeClr val="tx1"/>
                  </a:solidFill>
                </a:rPr>
                <a:t>. </a:t>
              </a:r>
              <a:r>
                <a:rPr lang="pt-PT" sz="1600" dirty="0" smtClean="0">
                  <a:solidFill>
                    <a:schemeClr val="tx1"/>
                  </a:solidFill>
                </a:rPr>
                <a:t>Em Portugal distribui-se por todo o país, sendo mais abundante no norte e centro durante a época de </a:t>
              </a:r>
              <a:r>
                <a:rPr lang="pt-PT" sz="1600" dirty="0" smtClean="0">
                  <a:solidFill>
                    <a:schemeClr val="tx1"/>
                  </a:solidFill>
                </a:rPr>
                <a:t>reprodução.</a:t>
              </a:r>
              <a:r>
                <a:rPr lang="pt-PT" sz="1600" dirty="0" smtClean="0">
                  <a:solidFill>
                    <a:schemeClr val="tx1"/>
                  </a:solidFill>
                </a:rPr>
                <a:t> </a:t>
              </a:r>
              <a:r>
                <a:rPr lang="pt-PT" sz="1600" dirty="0" smtClean="0">
                  <a:solidFill>
                    <a:schemeClr val="tx1"/>
                  </a:solidFill>
                </a:rPr>
                <a:t>A </a:t>
              </a:r>
              <a:r>
                <a:rPr lang="pt-PT" sz="1600" dirty="0" smtClean="0">
                  <a:solidFill>
                    <a:schemeClr val="tx1"/>
                  </a:solidFill>
                </a:rPr>
                <a:t>população é maior durante os meses de Inverno, quando chegam piscos vindos do Norte da </a:t>
              </a:r>
              <a:r>
                <a:rPr lang="pt-PT" sz="1600" dirty="0" smtClean="0">
                  <a:solidFill>
                    <a:schemeClr val="tx1"/>
                  </a:solidFill>
                </a:rPr>
                <a:t>Europa.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científico</a:t>
              </a:r>
              <a:r>
                <a:rPr lang="pt-PT" sz="1600" dirty="0" smtClean="0">
                  <a:solidFill>
                    <a:schemeClr val="tx1"/>
                  </a:solidFill>
                </a:rPr>
                <a:t>: </a:t>
              </a:r>
              <a:r>
                <a:rPr lang="pt-PT" sz="1600" i="1" dirty="0" smtClean="0">
                  <a:solidFill>
                    <a:schemeClr val="tx1"/>
                  </a:solidFill>
                </a:rPr>
                <a:t>Erithacus rubecula</a:t>
              </a:r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Estatuto de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conservação</a:t>
              </a:r>
              <a:r>
                <a:rPr lang="pt-PT" sz="1600" dirty="0" smtClean="0">
                  <a:solidFill>
                    <a:schemeClr val="tx1"/>
                  </a:solidFill>
                </a:rPr>
                <a:t>: Pouco preocupante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144905" y="2112130"/>
              <a:ext cx="5474661" cy="5144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b="1" dirty="0" smtClean="0">
                  <a:solidFill>
                    <a:schemeClr val="tx1"/>
                  </a:solidFill>
                </a:rPr>
                <a:t>Alimentação</a:t>
              </a:r>
              <a:r>
                <a:rPr lang="pt-PT" sz="1600" dirty="0" smtClean="0">
                  <a:solidFill>
                    <a:schemeClr val="tx1"/>
                  </a:solidFill>
                </a:rPr>
                <a:t>: Insectos, aranhas, minhocas, bagas e outro frutos moles.</a:t>
              </a:r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Concelho: Vila Real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Imagem 16" descr="pisco1.jpg"/>
          <p:cNvPicPr>
            <a:picLocks noChangeAspect="1"/>
          </p:cNvPicPr>
          <p:nvPr/>
        </p:nvPicPr>
        <p:blipFill>
          <a:blip r:embed="rId3" cstate="print"/>
          <a:srcRect l="1064" t="2584" r="2857" b="14854"/>
          <a:stretch>
            <a:fillRect/>
          </a:stretch>
        </p:blipFill>
        <p:spPr>
          <a:xfrm>
            <a:off x="5741894" y="1409791"/>
            <a:ext cx="3213847" cy="1804055"/>
          </a:xfrm>
          <a:prstGeom prst="rect">
            <a:avLst/>
          </a:prstGeom>
        </p:spPr>
      </p:pic>
      <p:pic>
        <p:nvPicPr>
          <p:cNvPr id="18" name="Imagem 17" descr="pisc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1894" y="4052407"/>
            <a:ext cx="3186953" cy="267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03ED0BC53E7E4393282D76CD910359" ma:contentTypeVersion="27" ma:contentTypeDescription="Criar um novo documento." ma:contentTypeScope="" ma:versionID="df25d73a7913d75a3df55343c23393c9">
  <xsd:schema xmlns:xsd="http://www.w3.org/2001/XMLSchema" xmlns:xs="http://www.w3.org/2001/XMLSchema" xmlns:p="http://schemas.microsoft.com/office/2006/metadata/properties" xmlns:ns2="287898ac-f4bd-4b0b-b6d1-cb0ade1dbe5a" targetNamespace="http://schemas.microsoft.com/office/2006/metadata/properties" ma:root="true" ma:fieldsID="84983346ef792ae6af9ee6648707552c" ns2:_="">
    <xsd:import namespace="287898ac-f4bd-4b0b-b6d1-cb0ade1dbe5a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898ac-f4bd-4b0b-b6d1-cb0ade1dbe5a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87898ac-f4bd-4b0b-b6d1-cb0ade1dbe5a" xsi:nil="true"/>
    <Has_Teacher_Only_SectionGroup xmlns="287898ac-f4bd-4b0b-b6d1-cb0ade1dbe5a" xsi:nil="true"/>
    <LMS_Mappings xmlns="287898ac-f4bd-4b0b-b6d1-cb0ade1dbe5a" xsi:nil="true"/>
    <Teachers xmlns="287898ac-f4bd-4b0b-b6d1-cb0ade1dbe5a">
      <UserInfo>
        <DisplayName/>
        <AccountId xsi:nil="true"/>
        <AccountType/>
      </UserInfo>
    </Teachers>
    <Self_Registration_Enabled xmlns="287898ac-f4bd-4b0b-b6d1-cb0ade1dbe5a" xsi:nil="true"/>
    <Is_Collaboration_Space_Locked xmlns="287898ac-f4bd-4b0b-b6d1-cb0ade1dbe5a" xsi:nil="true"/>
    <AppVersion xmlns="287898ac-f4bd-4b0b-b6d1-cb0ade1dbe5a" xsi:nil="true"/>
    <TeamsChannelId xmlns="287898ac-f4bd-4b0b-b6d1-cb0ade1dbe5a" xsi:nil="true"/>
    <Invited_Teachers xmlns="287898ac-f4bd-4b0b-b6d1-cb0ade1dbe5a" xsi:nil="true"/>
    <IsNotebookLocked xmlns="287898ac-f4bd-4b0b-b6d1-cb0ade1dbe5a" xsi:nil="true"/>
    <CultureName xmlns="287898ac-f4bd-4b0b-b6d1-cb0ade1dbe5a" xsi:nil="true"/>
    <Students xmlns="287898ac-f4bd-4b0b-b6d1-cb0ade1dbe5a">
      <UserInfo>
        <DisplayName/>
        <AccountId xsi:nil="true"/>
        <AccountType/>
      </UserInfo>
    </Students>
    <Templates xmlns="287898ac-f4bd-4b0b-b6d1-cb0ade1dbe5a" xsi:nil="true"/>
    <Invited_Students xmlns="287898ac-f4bd-4b0b-b6d1-cb0ade1dbe5a" xsi:nil="true"/>
    <FolderType xmlns="287898ac-f4bd-4b0b-b6d1-cb0ade1dbe5a" xsi:nil="true"/>
    <DefaultSectionNames xmlns="287898ac-f4bd-4b0b-b6d1-cb0ade1dbe5a" xsi:nil="true"/>
    <Owner xmlns="287898ac-f4bd-4b0b-b6d1-cb0ade1dbe5a">
      <UserInfo>
        <DisplayName/>
        <AccountId xsi:nil="true"/>
        <AccountType/>
      </UserInfo>
    </Owner>
    <Student_Groups xmlns="287898ac-f4bd-4b0b-b6d1-cb0ade1dbe5a">
      <UserInfo>
        <DisplayName/>
        <AccountId xsi:nil="true"/>
        <AccountType/>
      </UserInfo>
    </Student_Groups>
    <Distribution_Groups xmlns="287898ac-f4bd-4b0b-b6d1-cb0ade1dbe5a" xsi:nil="true"/>
    <Math_Settings xmlns="287898ac-f4bd-4b0b-b6d1-cb0ade1dbe5a" xsi:nil="true"/>
  </documentManagement>
</p:properties>
</file>

<file path=customXml/itemProps1.xml><?xml version="1.0" encoding="utf-8"?>
<ds:datastoreItem xmlns:ds="http://schemas.openxmlformats.org/officeDocument/2006/customXml" ds:itemID="{3C62433B-3B6C-4FE7-BDC3-9F6AD924B7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F85A47-CBCD-4834-B77E-CBA66E36087A}"/>
</file>

<file path=customXml/itemProps3.xml><?xml version="1.0" encoding="utf-8"?>
<ds:datastoreItem xmlns:ds="http://schemas.openxmlformats.org/officeDocument/2006/customXml" ds:itemID="{D5900B07-7245-48F8-85BC-9130BA9F004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</TotalTime>
  <Words>126</Words>
  <Application>Microsoft Office PowerPoint</Application>
  <PresentationFormat>Apresentação na tela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Rui Brás</cp:lastModifiedBy>
  <cp:revision>20</cp:revision>
  <cp:lastPrinted>2019-12-11T12:42:31Z</cp:lastPrinted>
  <dcterms:created xsi:type="dcterms:W3CDTF">2019-02-05T21:01:01Z</dcterms:created>
  <dcterms:modified xsi:type="dcterms:W3CDTF">2020-04-16T18:05:42Z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0x010100EC03ED0BC53E7E4393282D76CD910359</vt:lpwstr>
  </property>
</Properties>
</file>