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KVF1VRBGoHpZnklO/H9yU7HF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t-PT"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0" name="Google Shape;16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6" name="Google Shape;16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4" name="Google Shape;17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82" name="Google Shape;18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88" name="Google Shape;18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97" name="Google Shape;19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05" name="Google Shape;20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11" name="Google Shape;21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7" name="Google Shape;10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PT"/>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37" name="Google Shape;13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43" name="Google Shape;14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2" name="Google Shape;15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o de título"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e texto" type="vertTitleAndTx">
  <p:cSld name="VERTICAL_TITLE_AND_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objecto" type="obj">
  <p:cSld name="OBJECT">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beçalho da Secção" type="secHead">
  <p:cSld name="SECTION_HEADER">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údo Duplo"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 título"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54"/>
        <p:cNvGrpSpPr/>
        <p:nvPr/>
      </p:nvGrpSpPr>
      <p:grpSpPr>
        <a:xfrm>
          <a:off x="0" y="0"/>
          <a:ext cx="0" cy="0"/>
          <a:chOff x="0" y="0"/>
          <a:chExt cx="0" cy="0"/>
        </a:xfrm>
      </p:grpSpPr>
      <p:sp>
        <p:nvSpPr>
          <p:cNvPr id="55" name="Google Shape;55;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pt.wikipedia.org/wiki/Ficheiro:Passer_montanus_Baikonur_001.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t.wikipedia.org/wiki/Ficheiro:Gaivota_Nazarena.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683543" y="440697"/>
            <a:ext cx="7776900" cy="5976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omic Sans MS"/>
              <a:buNone/>
            </a:pPr>
            <a:r>
              <a:rPr lang="pt-PT" b="1">
                <a:latin typeface="Comic Sans MS"/>
                <a:ea typeface="Comic Sans MS"/>
                <a:cs typeface="Comic Sans MS"/>
                <a:sym typeface="Comic Sans MS"/>
              </a:rPr>
              <a:t>AVES</a:t>
            </a:r>
            <a:endParaRPr b="1">
              <a:latin typeface="Comic Sans MS"/>
              <a:ea typeface="Comic Sans MS"/>
              <a:cs typeface="Comic Sans MS"/>
              <a:sym typeface="Comic Sans MS"/>
            </a:endParaRPr>
          </a:p>
        </p:txBody>
      </p:sp>
      <p:pic>
        <p:nvPicPr>
          <p:cNvPr id="89" name="Google Shape;89;p1"/>
          <p:cNvPicPr preferRelativeResize="0"/>
          <p:nvPr/>
        </p:nvPicPr>
        <p:blipFill rotWithShape="1">
          <a:blip r:embed="rId3">
            <a:alphaModFix/>
          </a:blip>
          <a:srcRect/>
          <a:stretch/>
        </p:blipFill>
        <p:spPr>
          <a:xfrm>
            <a:off x="827584" y="1124744"/>
            <a:ext cx="2304256" cy="3217171"/>
          </a:xfrm>
          <a:prstGeom prst="rect">
            <a:avLst/>
          </a:prstGeom>
          <a:noFill/>
          <a:ln>
            <a:noFill/>
          </a:ln>
        </p:spPr>
      </p:pic>
      <p:pic>
        <p:nvPicPr>
          <p:cNvPr id="90" name="Google Shape;90;p1"/>
          <p:cNvPicPr preferRelativeResize="0"/>
          <p:nvPr/>
        </p:nvPicPr>
        <p:blipFill rotWithShape="1">
          <a:blip r:embed="rId4">
            <a:alphaModFix/>
          </a:blip>
          <a:srcRect/>
          <a:stretch/>
        </p:blipFill>
        <p:spPr>
          <a:xfrm>
            <a:off x="5868144" y="764704"/>
            <a:ext cx="2050157" cy="2748319"/>
          </a:xfrm>
          <a:prstGeom prst="rect">
            <a:avLst/>
          </a:prstGeom>
          <a:noFill/>
          <a:ln>
            <a:noFill/>
          </a:ln>
        </p:spPr>
      </p:pic>
      <p:pic>
        <p:nvPicPr>
          <p:cNvPr id="91" name="Google Shape;91;p1"/>
          <p:cNvPicPr preferRelativeResize="0"/>
          <p:nvPr/>
        </p:nvPicPr>
        <p:blipFill rotWithShape="1">
          <a:blip r:embed="rId5">
            <a:alphaModFix/>
          </a:blip>
          <a:srcRect/>
          <a:stretch/>
        </p:blipFill>
        <p:spPr>
          <a:xfrm>
            <a:off x="3563888" y="3959826"/>
            <a:ext cx="4680520" cy="2357531"/>
          </a:xfrm>
          <a:prstGeom prst="rect">
            <a:avLst/>
          </a:prstGeom>
          <a:noFill/>
          <a:ln>
            <a:noFill/>
          </a:ln>
        </p:spPr>
      </p:pic>
      <p:sp>
        <p:nvSpPr>
          <p:cNvPr id="9" name="Google Shape;103;p2">
            <a:extLst>
              <a:ext uri="{FF2B5EF4-FFF2-40B4-BE49-F238E27FC236}">
                <a16:creationId xmlns:a16="http://schemas.microsoft.com/office/drawing/2014/main" id="{A7146905-B195-40F8-ACB3-71B4C1E71DDB}"/>
              </a:ext>
            </a:extLst>
          </p:cNvPr>
          <p:cNvSpPr txBox="1"/>
          <p:nvPr/>
        </p:nvSpPr>
        <p:spPr>
          <a:xfrm>
            <a:off x="4608504" y="6333854"/>
            <a:ext cx="316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PT" dirty="0">
                <a:latin typeface="Calibri"/>
                <a:ea typeface="Calibri"/>
                <a:cs typeface="Calibri"/>
                <a:sym typeface="Calibri"/>
              </a:rPr>
              <a:t>Fonte: Beatriz </a:t>
            </a:r>
            <a:r>
              <a:rPr lang="pt-PT" dirty="0" err="1">
                <a:latin typeface="Calibri"/>
                <a:ea typeface="Calibri"/>
                <a:cs typeface="Calibri"/>
                <a:sym typeface="Calibri"/>
              </a:rPr>
              <a:t>Brimbote</a:t>
            </a:r>
            <a:r>
              <a:rPr lang="pt-PT" dirty="0">
                <a:latin typeface="Calibri"/>
                <a:ea typeface="Calibri"/>
                <a:cs typeface="Calibri"/>
                <a:sym typeface="Calibri"/>
              </a:rPr>
              <a:t>, Nazaré 2020 </a:t>
            </a:r>
            <a:endParaRPr dirty="0">
              <a:latin typeface="Calibri"/>
              <a:ea typeface="Calibri"/>
              <a:cs typeface="Calibri"/>
              <a:sym typeface="Calibri"/>
            </a:endParaRPr>
          </a:p>
        </p:txBody>
      </p:sp>
      <p:sp>
        <p:nvSpPr>
          <p:cNvPr id="10" name="Google Shape;103;p2">
            <a:extLst>
              <a:ext uri="{FF2B5EF4-FFF2-40B4-BE49-F238E27FC236}">
                <a16:creationId xmlns:a16="http://schemas.microsoft.com/office/drawing/2014/main" id="{2F8AFB35-2FF4-45A8-8DA1-8E6997A694FE}"/>
              </a:ext>
            </a:extLst>
          </p:cNvPr>
          <p:cNvSpPr txBox="1"/>
          <p:nvPr/>
        </p:nvSpPr>
        <p:spPr>
          <a:xfrm>
            <a:off x="539566" y="4300194"/>
            <a:ext cx="316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PT" dirty="0">
                <a:latin typeface="Calibri"/>
                <a:ea typeface="Calibri"/>
                <a:cs typeface="Calibri"/>
                <a:sym typeface="Calibri"/>
              </a:rPr>
              <a:t>Fonte: Beatriz </a:t>
            </a:r>
            <a:r>
              <a:rPr lang="pt-PT" dirty="0" err="1">
                <a:latin typeface="Calibri"/>
                <a:ea typeface="Calibri"/>
                <a:cs typeface="Calibri"/>
                <a:sym typeface="Calibri"/>
              </a:rPr>
              <a:t>Brimbote</a:t>
            </a:r>
            <a:r>
              <a:rPr lang="pt-PT" dirty="0">
                <a:latin typeface="Calibri"/>
                <a:ea typeface="Calibri"/>
                <a:cs typeface="Calibri"/>
                <a:sym typeface="Calibri"/>
              </a:rPr>
              <a:t>, Nazaré 2020 </a:t>
            </a:r>
            <a:endParaRPr dirty="0">
              <a:latin typeface="Calibri"/>
              <a:ea typeface="Calibri"/>
              <a:cs typeface="Calibri"/>
              <a:sym typeface="Calibri"/>
            </a:endParaRPr>
          </a:p>
        </p:txBody>
      </p:sp>
      <p:sp>
        <p:nvSpPr>
          <p:cNvPr id="11" name="Google Shape;103;p2">
            <a:extLst>
              <a:ext uri="{FF2B5EF4-FFF2-40B4-BE49-F238E27FC236}">
                <a16:creationId xmlns:a16="http://schemas.microsoft.com/office/drawing/2014/main" id="{F33FE650-510D-42F9-92ED-9A56541B1220}"/>
              </a:ext>
            </a:extLst>
          </p:cNvPr>
          <p:cNvSpPr txBox="1"/>
          <p:nvPr/>
        </p:nvSpPr>
        <p:spPr>
          <a:xfrm>
            <a:off x="5603517" y="3442969"/>
            <a:ext cx="316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PT" dirty="0">
                <a:latin typeface="Calibri"/>
                <a:ea typeface="Calibri"/>
                <a:cs typeface="Calibri"/>
                <a:sym typeface="Calibri"/>
              </a:rPr>
              <a:t>Fonte: Beatriz </a:t>
            </a:r>
            <a:r>
              <a:rPr lang="pt-PT" dirty="0" err="1">
                <a:latin typeface="Calibri"/>
                <a:ea typeface="Calibri"/>
                <a:cs typeface="Calibri"/>
                <a:sym typeface="Calibri"/>
              </a:rPr>
              <a:t>Brimbote</a:t>
            </a:r>
            <a:r>
              <a:rPr lang="pt-PT" dirty="0">
                <a:latin typeface="Calibri"/>
                <a:ea typeface="Calibri"/>
                <a:cs typeface="Calibri"/>
                <a:sym typeface="Calibri"/>
              </a:rPr>
              <a:t>, Nazaré 2020 </a:t>
            </a:r>
            <a:endParaRPr dirty="0">
              <a:latin typeface="Calibri"/>
              <a:ea typeface="Calibri"/>
              <a:cs typeface="Calibri"/>
              <a:sym typeface="Calibri"/>
            </a:endParaRPr>
          </a:p>
        </p:txBody>
      </p:sp>
      <p:pic>
        <p:nvPicPr>
          <p:cNvPr id="1026" name="Picture 2">
            <a:extLst>
              <a:ext uri="{FF2B5EF4-FFF2-40B4-BE49-F238E27FC236}">
                <a16:creationId xmlns:a16="http://schemas.microsoft.com/office/drawing/2014/main" id="{ED0FEE13-FFF2-4B0E-AFCE-144BD4F7DD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93" y="6191330"/>
            <a:ext cx="3029630" cy="6132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 Externato D. Fuas Roupinho, Lda">
            <a:extLst>
              <a:ext uri="{FF2B5EF4-FFF2-40B4-BE49-F238E27FC236}">
                <a16:creationId xmlns:a16="http://schemas.microsoft.com/office/drawing/2014/main" id="{263CDFB8-8852-4BD4-B096-BC90A053BC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426649"/>
            <a:ext cx="1575427" cy="61321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D820B689-242E-4EA9-B0BA-E86E902CA367}"/>
              </a:ext>
            </a:extLst>
          </p:cNvPr>
          <p:cNvPicPr>
            <a:picLocks noChangeAspect="1"/>
          </p:cNvPicPr>
          <p:nvPr/>
        </p:nvPicPr>
        <p:blipFill>
          <a:blip r:embed="rId8"/>
          <a:stretch>
            <a:fillRect/>
          </a:stretch>
        </p:blipFill>
        <p:spPr>
          <a:xfrm>
            <a:off x="1586503" y="5309936"/>
            <a:ext cx="1499248" cy="8813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omic Sans MS"/>
              <a:buNone/>
            </a:pPr>
            <a:r>
              <a:rPr lang="pt-PT" sz="3600" b="1">
                <a:latin typeface="Comic Sans MS"/>
                <a:ea typeface="Comic Sans MS"/>
                <a:cs typeface="Comic Sans MS"/>
                <a:sym typeface="Comic Sans MS"/>
              </a:rPr>
              <a:t>Gaivota</a:t>
            </a:r>
            <a:endParaRPr sz="3600"/>
          </a:p>
        </p:txBody>
      </p:sp>
      <p:sp>
        <p:nvSpPr>
          <p:cNvPr id="163" name="Google Shape;163;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1800"/>
              <a:buChar char="•"/>
            </a:pPr>
            <a:r>
              <a:rPr lang="pt-PT" sz="1800">
                <a:latin typeface="Comic Sans MS"/>
                <a:ea typeface="Comic Sans MS"/>
                <a:cs typeface="Comic Sans MS"/>
                <a:sym typeface="Comic Sans MS"/>
              </a:rPr>
              <a:t>A gaivota tem uma plumagem que geralmente é cinza, branca ou preta, com detalhes pretos na cabeça e nas asas. Além disso, elas têm pernas curtas e uma conta forte, amarela, longa e viciada.</a:t>
            </a:r>
            <a:endParaRPr/>
          </a:p>
          <a:p>
            <a:pPr marL="342900" lvl="0" indent="-228600" algn="just" rtl="0">
              <a:spcBef>
                <a:spcPts val="360"/>
              </a:spcBef>
              <a:spcAft>
                <a:spcPts val="0"/>
              </a:spcAft>
              <a:buClr>
                <a:schemeClr val="dk1"/>
              </a:buClr>
              <a:buSzPts val="1800"/>
              <a:buNone/>
            </a:pPr>
            <a:endParaRPr sz="1800">
              <a:latin typeface="Comic Sans MS"/>
              <a:ea typeface="Comic Sans MS"/>
              <a:cs typeface="Comic Sans MS"/>
              <a:sym typeface="Comic Sans MS"/>
            </a:endParaRPr>
          </a:p>
          <a:p>
            <a:pPr marL="342900" lvl="0" indent="-342900" algn="just" rtl="0">
              <a:spcBef>
                <a:spcPts val="360"/>
              </a:spcBef>
              <a:spcAft>
                <a:spcPts val="0"/>
              </a:spcAft>
              <a:buClr>
                <a:schemeClr val="dk1"/>
              </a:buClr>
              <a:buSzPts val="1800"/>
              <a:buChar char="•"/>
            </a:pPr>
            <a:r>
              <a:rPr lang="pt-PT" sz="1800">
                <a:latin typeface="Comic Sans MS"/>
                <a:ea typeface="Comic Sans MS"/>
                <a:cs typeface="Comic Sans MS"/>
                <a:sym typeface="Comic Sans MS"/>
              </a:rPr>
              <a:t>Quanto ao tamanho das aves, há algumas variantes. Da gaivota anã, com cerca de 120 gramas e 29 centímetros, à gaivota Atlântica, 1,75 quilos e 76 centímetros de altura. Elas são caracterizadas por serem criaturas muito hábeis a se moverem pela água. Isto graças às suas patas com dedos palmados e unidos em uma membrana.</a:t>
            </a:r>
            <a:endParaRPr/>
          </a:p>
          <a:p>
            <a:pPr marL="342900" lvl="0" indent="-228600" algn="just" rtl="0">
              <a:spcBef>
                <a:spcPts val="360"/>
              </a:spcBef>
              <a:spcAft>
                <a:spcPts val="0"/>
              </a:spcAft>
              <a:buClr>
                <a:schemeClr val="dk1"/>
              </a:buClr>
              <a:buSzPts val="1800"/>
              <a:buNone/>
            </a:pPr>
            <a:endParaRPr sz="1800">
              <a:latin typeface="Comic Sans MS"/>
              <a:ea typeface="Comic Sans MS"/>
              <a:cs typeface="Comic Sans MS"/>
              <a:sym typeface="Comic Sans MS"/>
            </a:endParaRPr>
          </a:p>
          <a:p>
            <a:pPr marL="342900" lvl="0" indent="-342900" algn="just" rtl="0">
              <a:spcBef>
                <a:spcPts val="360"/>
              </a:spcBef>
              <a:spcAft>
                <a:spcPts val="0"/>
              </a:spcAft>
              <a:buClr>
                <a:schemeClr val="dk1"/>
              </a:buClr>
              <a:buSzPts val="1800"/>
              <a:buChar char="•"/>
            </a:pPr>
            <a:r>
              <a:rPr lang="pt-PT" sz="1800">
                <a:latin typeface="Comic Sans MS"/>
                <a:ea typeface="Comic Sans MS"/>
                <a:cs typeface="Comic Sans MS"/>
                <a:sym typeface="Comic Sans MS"/>
              </a:rPr>
              <a:t>Um fato muito curioso sobre as gaivotas é que, após os quatro anos, elas são expulsas do bando pelas mais velhas. A essa altura, eles já sabem como obter comida. No entanto, quando são expulsas, são forçadas a procurar outras costas longe de seu grupo de nascimento.</a:t>
            </a:r>
            <a:endParaRPr/>
          </a:p>
          <a:p>
            <a:pPr marL="342900" lvl="0" indent="-228600" algn="just" rtl="0">
              <a:spcBef>
                <a:spcPts val="360"/>
              </a:spcBef>
              <a:spcAft>
                <a:spcPts val="0"/>
              </a:spcAft>
              <a:buClr>
                <a:schemeClr val="dk1"/>
              </a:buClr>
              <a:buSzPts val="1800"/>
              <a:buNone/>
            </a:pPr>
            <a:endParaRPr sz="1800">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1"/>
          <p:cNvSpPr txBox="1">
            <a:spLocks noGrp="1"/>
          </p:cNvSpPr>
          <p:nvPr>
            <p:ph type="title"/>
          </p:nvPr>
        </p:nvSpPr>
        <p:spPr>
          <a:xfrm>
            <a:off x="457200" y="274638"/>
            <a:ext cx="8229600" cy="106613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omic Sans MS"/>
              <a:buNone/>
            </a:pPr>
            <a:r>
              <a:rPr lang="pt-PT" sz="3600" b="1">
                <a:latin typeface="Comic Sans MS"/>
                <a:ea typeface="Comic Sans MS"/>
                <a:cs typeface="Comic Sans MS"/>
                <a:sym typeface="Comic Sans MS"/>
              </a:rPr>
              <a:t>PARDAL</a:t>
            </a:r>
            <a:endParaRPr sz="3600" b="1">
              <a:latin typeface="Comic Sans MS"/>
              <a:ea typeface="Comic Sans MS"/>
              <a:cs typeface="Comic Sans MS"/>
              <a:sym typeface="Comic Sans MS"/>
            </a:endParaRPr>
          </a:p>
        </p:txBody>
      </p:sp>
      <p:sp>
        <p:nvSpPr>
          <p:cNvPr id="169" name="Google Shape;169;p11"/>
          <p:cNvSpPr txBox="1">
            <a:spLocks noGrp="1"/>
          </p:cNvSpPr>
          <p:nvPr>
            <p:ph type="body" idx="1"/>
          </p:nvPr>
        </p:nvSpPr>
        <p:spPr>
          <a:xfrm>
            <a:off x="457200" y="1484784"/>
            <a:ext cx="8229600" cy="5112568"/>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1800"/>
              <a:buChar char="•"/>
            </a:pPr>
            <a:r>
              <a:rPr lang="pt-PT" sz="1800">
                <a:latin typeface="Comic Sans MS"/>
                <a:ea typeface="Comic Sans MS"/>
                <a:cs typeface="Comic Sans MS"/>
                <a:sym typeface="Comic Sans MS"/>
              </a:rPr>
              <a:t>O PARDAL é encontrado em todos os lugares, exceto nas altas montanhas e no mato. O Pardal é mais abundantes no norte e nas áreas mais secas do leste e em associação com agricultura arável e habitação humana, incluindo vilas e cidades. O Pardal é uma espécie de reprodução bastante comum.</a:t>
            </a:r>
            <a:endParaRPr/>
          </a:p>
          <a:p>
            <a:pPr marL="342900" lvl="0" indent="-228600" algn="just" rtl="0">
              <a:spcBef>
                <a:spcPts val="360"/>
              </a:spcBef>
              <a:spcAft>
                <a:spcPts val="0"/>
              </a:spcAft>
              <a:buClr>
                <a:schemeClr val="dk1"/>
              </a:buClr>
              <a:buSzPts val="1800"/>
              <a:buNone/>
            </a:pPr>
            <a:endParaRPr sz="1800">
              <a:latin typeface="Comic Sans MS"/>
              <a:ea typeface="Comic Sans MS"/>
              <a:cs typeface="Comic Sans MS"/>
              <a:sym typeface="Comic Sans MS"/>
            </a:endParaRPr>
          </a:p>
          <a:p>
            <a:pPr marL="342900" lvl="0" indent="-342900" algn="just" rtl="0">
              <a:spcBef>
                <a:spcPts val="360"/>
              </a:spcBef>
              <a:spcAft>
                <a:spcPts val="0"/>
              </a:spcAft>
              <a:buClr>
                <a:schemeClr val="dk1"/>
              </a:buClr>
              <a:buSzPts val="1800"/>
              <a:buChar char="•"/>
            </a:pPr>
            <a:r>
              <a:rPr lang="pt-PT" sz="1800">
                <a:latin typeface="Comic Sans MS"/>
                <a:ea typeface="Comic Sans MS"/>
                <a:cs typeface="Comic Sans MS"/>
                <a:sym typeface="Comic Sans MS"/>
              </a:rPr>
              <a:t>O “Pardal” cobre uma ampla gama de pássaros marrons relativamente pequenos, em sua maioria monótonos, que os observadores de pássaros costumam chamar de “pequenos trabalhadores marrons” porque podem ser notoriamente difíceis de identificar.</a:t>
            </a:r>
            <a:endParaRPr/>
          </a:p>
          <a:p>
            <a:pPr marL="342900" lvl="0" indent="-342900" algn="just" rtl="0">
              <a:spcBef>
                <a:spcPts val="360"/>
              </a:spcBef>
              <a:spcAft>
                <a:spcPts val="0"/>
              </a:spcAft>
              <a:buClr>
                <a:schemeClr val="dk1"/>
              </a:buClr>
              <a:buSzPts val="1800"/>
              <a:buNone/>
            </a:pPr>
            <a:endParaRPr sz="1800">
              <a:latin typeface="Comic Sans MS"/>
              <a:ea typeface="Comic Sans MS"/>
              <a:cs typeface="Comic Sans MS"/>
              <a:sym typeface="Comic Sans MS"/>
            </a:endParaRPr>
          </a:p>
          <a:p>
            <a:pPr marL="342900" lvl="0" indent="-228600" algn="just" rtl="0">
              <a:spcBef>
                <a:spcPts val="360"/>
              </a:spcBef>
              <a:spcAft>
                <a:spcPts val="0"/>
              </a:spcAft>
              <a:buClr>
                <a:schemeClr val="dk1"/>
              </a:buClr>
              <a:buSzPts val="1800"/>
              <a:buNone/>
            </a:pPr>
            <a:endParaRPr sz="1800">
              <a:latin typeface="Comic Sans MS"/>
              <a:ea typeface="Comic Sans MS"/>
              <a:cs typeface="Comic Sans MS"/>
              <a:sym typeface="Comic Sans MS"/>
            </a:endParaRPr>
          </a:p>
          <a:p>
            <a:pPr marL="342900" lvl="0" indent="-139700" algn="l" rtl="0">
              <a:spcBef>
                <a:spcPts val="640"/>
              </a:spcBef>
              <a:spcAft>
                <a:spcPts val="0"/>
              </a:spcAft>
              <a:buClr>
                <a:schemeClr val="dk1"/>
              </a:buClr>
              <a:buSzPts val="3200"/>
              <a:buNone/>
            </a:pPr>
            <a:endParaRPr/>
          </a:p>
        </p:txBody>
      </p:sp>
      <p:pic>
        <p:nvPicPr>
          <p:cNvPr id="170" name="Google Shape;170;p11" descr="pardal"/>
          <p:cNvPicPr preferRelativeResize="0"/>
          <p:nvPr/>
        </p:nvPicPr>
        <p:blipFill rotWithShape="1">
          <a:blip r:embed="rId3">
            <a:alphaModFix/>
          </a:blip>
          <a:srcRect/>
          <a:stretch/>
        </p:blipFill>
        <p:spPr>
          <a:xfrm>
            <a:off x="1043608" y="4653136"/>
            <a:ext cx="3096344" cy="1800200"/>
          </a:xfrm>
          <a:prstGeom prst="rect">
            <a:avLst/>
          </a:prstGeom>
          <a:noFill/>
          <a:ln>
            <a:noFill/>
          </a:ln>
        </p:spPr>
      </p:pic>
      <p:pic>
        <p:nvPicPr>
          <p:cNvPr id="171" name="Google Shape;171;p11" descr="habitat do pardal"/>
          <p:cNvPicPr preferRelativeResize="0"/>
          <p:nvPr/>
        </p:nvPicPr>
        <p:blipFill rotWithShape="1">
          <a:blip r:embed="rId4">
            <a:alphaModFix/>
          </a:blip>
          <a:srcRect/>
          <a:stretch/>
        </p:blipFill>
        <p:spPr>
          <a:xfrm>
            <a:off x="5220072" y="4221088"/>
            <a:ext cx="3312368" cy="22322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txBox="1">
            <a:spLocks noGrp="1"/>
          </p:cNvSpPr>
          <p:nvPr>
            <p:ph type="title"/>
          </p:nvPr>
        </p:nvSpPr>
        <p:spPr>
          <a:xfrm>
            <a:off x="457200" y="274638"/>
            <a:ext cx="8229600" cy="99412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omic Sans MS"/>
              <a:buNone/>
            </a:pPr>
            <a:r>
              <a:rPr lang="pt-PT" sz="3600" b="1">
                <a:latin typeface="Comic Sans MS"/>
                <a:ea typeface="Comic Sans MS"/>
                <a:cs typeface="Comic Sans MS"/>
                <a:sym typeface="Comic Sans MS"/>
              </a:rPr>
              <a:t>PARDAL</a:t>
            </a:r>
            <a:endParaRPr sz="3600"/>
          </a:p>
        </p:txBody>
      </p:sp>
      <p:sp>
        <p:nvSpPr>
          <p:cNvPr id="177" name="Google Shape;177;p12"/>
          <p:cNvSpPr txBox="1">
            <a:spLocks noGrp="1"/>
          </p:cNvSpPr>
          <p:nvPr>
            <p:ph type="body" idx="1"/>
          </p:nvPr>
        </p:nvSpPr>
        <p:spPr>
          <a:xfrm>
            <a:off x="457200" y="1340768"/>
            <a:ext cx="8229600" cy="5256584"/>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1800"/>
              <a:buChar char="•"/>
            </a:pPr>
            <a:r>
              <a:rPr lang="pt-PT" sz="1800">
                <a:latin typeface="Comic Sans MS"/>
                <a:ea typeface="Comic Sans MS"/>
                <a:cs typeface="Comic Sans MS"/>
                <a:sym typeface="Comic Sans MS"/>
              </a:rPr>
              <a:t>O PARDAL alimenta-se principalmente de sementes. Na maioria das situações, a grande maioria da dieta é daninha e sementes de grama ou resíduos de grãos, também come alguns insetos, especialmente no verão. Em ambientes urbanos, também consome migalhas de comida deixadas por humanos.</a:t>
            </a:r>
            <a:endParaRPr/>
          </a:p>
          <a:p>
            <a:pPr marL="342900" lvl="0" indent="-228600" algn="just" rtl="0">
              <a:spcBef>
                <a:spcPts val="360"/>
              </a:spcBef>
              <a:spcAft>
                <a:spcPts val="0"/>
              </a:spcAft>
              <a:buClr>
                <a:schemeClr val="dk1"/>
              </a:buClr>
              <a:buSzPts val="1800"/>
              <a:buNone/>
            </a:pPr>
            <a:endParaRPr sz="1800">
              <a:latin typeface="Comic Sans MS"/>
              <a:ea typeface="Comic Sans MS"/>
              <a:cs typeface="Comic Sans MS"/>
              <a:sym typeface="Comic Sans MS"/>
            </a:endParaRPr>
          </a:p>
          <a:p>
            <a:pPr marL="342900" lvl="0" indent="-342900" algn="just" rtl="0">
              <a:spcBef>
                <a:spcPts val="360"/>
              </a:spcBef>
              <a:spcAft>
                <a:spcPts val="0"/>
              </a:spcAft>
              <a:buClr>
                <a:schemeClr val="dk1"/>
              </a:buClr>
              <a:buSzPts val="1800"/>
              <a:buChar char="•"/>
            </a:pPr>
            <a:r>
              <a:rPr lang="pt-PT" sz="1800">
                <a:latin typeface="Comic Sans MS"/>
                <a:ea typeface="Comic Sans MS"/>
                <a:cs typeface="Comic Sans MS"/>
                <a:sym typeface="Comic Sans MS"/>
              </a:rPr>
              <a:t>O PARDAL adulto come principalmente cereais, incluindo cereais de milho, mas também os botões, flores, néctar, frutos e sementes de uma grande variedade de outras plantas introduzidas, os invertebrados são um elemento secundário da dieta de adultos, principalmente besouros, gafanhotos, insetos, pulgões, escamas, lagartas, vilosidades, moscas e aranhas.</a:t>
            </a:r>
            <a:endParaRPr sz="1800">
              <a:latin typeface="Comic Sans MS"/>
              <a:ea typeface="Comic Sans MS"/>
              <a:cs typeface="Comic Sans MS"/>
              <a:sym typeface="Comic Sans MS"/>
            </a:endParaRPr>
          </a:p>
        </p:txBody>
      </p:sp>
      <p:pic>
        <p:nvPicPr>
          <p:cNvPr id="178" name="Google Shape;178;p12" descr="https://upload.wikimedia.org/wikipedia/commons/thumb/7/79/Passer_montanus_Baikonur_001.jpg/220px-Passer_montanus_Baikonur_001.jpg">
            <a:hlinkClick r:id="rId3"/>
          </p:cNvPr>
          <p:cNvPicPr preferRelativeResize="0"/>
          <p:nvPr/>
        </p:nvPicPr>
        <p:blipFill rotWithShape="1">
          <a:blip r:embed="rId4">
            <a:alphaModFix/>
          </a:blip>
          <a:srcRect/>
          <a:stretch/>
        </p:blipFill>
        <p:spPr>
          <a:xfrm>
            <a:off x="1403648" y="4869160"/>
            <a:ext cx="2880320" cy="1569720"/>
          </a:xfrm>
          <a:prstGeom prst="rect">
            <a:avLst/>
          </a:prstGeom>
          <a:noFill/>
          <a:ln>
            <a:noFill/>
          </a:ln>
        </p:spPr>
      </p:pic>
      <p:pic>
        <p:nvPicPr>
          <p:cNvPr id="179" name="Google Shape;179;p12" descr="aninhamento do pardal"/>
          <p:cNvPicPr preferRelativeResize="0"/>
          <p:nvPr/>
        </p:nvPicPr>
        <p:blipFill rotWithShape="1">
          <a:blip r:embed="rId5">
            <a:alphaModFix/>
          </a:blip>
          <a:srcRect/>
          <a:stretch/>
        </p:blipFill>
        <p:spPr>
          <a:xfrm>
            <a:off x="5148064" y="4581128"/>
            <a:ext cx="2808312" cy="1947975"/>
          </a:xfrm>
          <a:prstGeom prst="rect">
            <a:avLst/>
          </a:prstGeom>
          <a:noFill/>
          <a:ln>
            <a:noFill/>
          </a:ln>
        </p:spPr>
      </p:pic>
      <p:sp>
        <p:nvSpPr>
          <p:cNvPr id="6" name="Google Shape;103;p2">
            <a:extLst>
              <a:ext uri="{FF2B5EF4-FFF2-40B4-BE49-F238E27FC236}">
                <a16:creationId xmlns:a16="http://schemas.microsoft.com/office/drawing/2014/main" id="{9375F2C5-3049-46F8-99AD-ACD603EA594F}"/>
              </a:ext>
            </a:extLst>
          </p:cNvPr>
          <p:cNvSpPr txBox="1"/>
          <p:nvPr/>
        </p:nvSpPr>
        <p:spPr>
          <a:xfrm>
            <a:off x="4788076" y="6469260"/>
            <a:ext cx="316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PT" dirty="0">
                <a:latin typeface="Calibri"/>
                <a:ea typeface="Calibri"/>
                <a:cs typeface="Calibri"/>
                <a:sym typeface="Calibri"/>
              </a:rPr>
              <a:t>Fonte: Beatriz </a:t>
            </a:r>
            <a:r>
              <a:rPr lang="pt-PT" dirty="0" err="1">
                <a:latin typeface="Calibri"/>
                <a:ea typeface="Calibri"/>
                <a:cs typeface="Calibri"/>
                <a:sym typeface="Calibri"/>
              </a:rPr>
              <a:t>Brimbote</a:t>
            </a:r>
            <a:r>
              <a:rPr lang="pt-PT" dirty="0">
                <a:latin typeface="Calibri"/>
                <a:ea typeface="Calibri"/>
                <a:cs typeface="Calibri"/>
                <a:sym typeface="Calibri"/>
              </a:rPr>
              <a:t>, Nazaré 2020 </a:t>
            </a:r>
            <a:endParaRPr dirty="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omic Sans MS"/>
              <a:buNone/>
            </a:pPr>
            <a:r>
              <a:rPr lang="pt-PT" sz="3600" b="1">
                <a:latin typeface="Comic Sans MS"/>
                <a:ea typeface="Comic Sans MS"/>
                <a:cs typeface="Comic Sans MS"/>
                <a:sym typeface="Comic Sans MS"/>
              </a:rPr>
              <a:t>PARDAL</a:t>
            </a:r>
            <a:endParaRPr sz="3600"/>
          </a:p>
        </p:txBody>
      </p:sp>
      <p:sp>
        <p:nvSpPr>
          <p:cNvPr id="185" name="Google Shape;185;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just" rtl="0">
              <a:spcBef>
                <a:spcPts val="0"/>
              </a:spcBef>
              <a:spcAft>
                <a:spcPts val="0"/>
              </a:spcAft>
              <a:buClr>
                <a:schemeClr val="dk1"/>
              </a:buClr>
              <a:buSzPct val="100000"/>
              <a:buChar char="•"/>
            </a:pPr>
            <a:r>
              <a:rPr lang="pt-PT" sz="2600">
                <a:latin typeface="Comic Sans MS"/>
                <a:ea typeface="Comic Sans MS"/>
                <a:cs typeface="Comic Sans MS"/>
                <a:sym typeface="Comic Sans MS"/>
              </a:rPr>
              <a:t>Como todos os tipos de pássaros, os pardais têm certas características físicas que ajudam a defini-los como um grupo. </a:t>
            </a:r>
            <a:endParaRPr sz="2600">
              <a:latin typeface="Comic Sans MS"/>
              <a:ea typeface="Comic Sans MS"/>
              <a:cs typeface="Comic Sans MS"/>
              <a:sym typeface="Comic Sans MS"/>
            </a:endParaRPr>
          </a:p>
          <a:p>
            <a:pPr marL="342900" lvl="0" indent="-214947" algn="just" rtl="0">
              <a:spcBef>
                <a:spcPts val="403"/>
              </a:spcBef>
              <a:spcAft>
                <a:spcPts val="0"/>
              </a:spcAft>
              <a:buClr>
                <a:schemeClr val="dk1"/>
              </a:buClr>
              <a:buSzPct val="100000"/>
              <a:buNone/>
            </a:pPr>
            <a:endParaRPr sz="2600">
              <a:latin typeface="Comic Sans MS"/>
              <a:ea typeface="Comic Sans MS"/>
              <a:cs typeface="Comic Sans MS"/>
              <a:sym typeface="Comic Sans MS"/>
            </a:endParaRPr>
          </a:p>
          <a:p>
            <a:pPr marL="342900" lvl="0" indent="-342900" algn="just" rtl="0">
              <a:spcBef>
                <a:spcPts val="403"/>
              </a:spcBef>
              <a:spcAft>
                <a:spcPts val="0"/>
              </a:spcAft>
              <a:buClr>
                <a:schemeClr val="dk1"/>
              </a:buClr>
              <a:buSzPct val="100000"/>
              <a:buChar char="•"/>
            </a:pPr>
            <a:r>
              <a:rPr lang="pt-PT" sz="2600">
                <a:latin typeface="Comic Sans MS"/>
                <a:ea typeface="Comic Sans MS"/>
                <a:cs typeface="Comic Sans MS"/>
                <a:sym typeface="Comic Sans MS"/>
              </a:rPr>
              <a:t>Em relação ao tamanho a maioria das espécies de pardais é relativamente pequena, com tamanhos variando entre 10 a 20 cm. As proporções de tamanho, como o tamanho da cabeça em relação ao tamanho do corpo ou o comprimento da cauda em comparação com as medições acima, também variam.</a:t>
            </a:r>
            <a:endParaRPr/>
          </a:p>
          <a:p>
            <a:pPr marL="342900" lvl="0" indent="-214947" algn="just" rtl="0">
              <a:spcBef>
                <a:spcPts val="403"/>
              </a:spcBef>
              <a:spcAft>
                <a:spcPts val="0"/>
              </a:spcAft>
              <a:buClr>
                <a:schemeClr val="dk1"/>
              </a:buClr>
              <a:buSzPct val="100000"/>
              <a:buNone/>
            </a:pPr>
            <a:endParaRPr sz="2600">
              <a:latin typeface="Comic Sans MS"/>
              <a:ea typeface="Comic Sans MS"/>
              <a:cs typeface="Comic Sans MS"/>
              <a:sym typeface="Comic Sans MS"/>
            </a:endParaRPr>
          </a:p>
          <a:p>
            <a:pPr marL="342900" lvl="0" indent="-342900" algn="just" rtl="0">
              <a:spcBef>
                <a:spcPts val="403"/>
              </a:spcBef>
              <a:spcAft>
                <a:spcPts val="0"/>
              </a:spcAft>
              <a:buClr>
                <a:schemeClr val="dk1"/>
              </a:buClr>
              <a:buSzPct val="100000"/>
              <a:buChar char="•"/>
            </a:pPr>
            <a:r>
              <a:rPr lang="pt-PT" sz="2600">
                <a:latin typeface="Comic Sans MS"/>
                <a:ea typeface="Comic Sans MS"/>
                <a:cs typeface="Comic Sans MS"/>
                <a:sym typeface="Comic Sans MS"/>
              </a:rPr>
              <a:t>Em relação à plumagem, estes pássaros são chamados de trabalhadores marrons por uma razão, e a maioria dos pardais tem plumagem marrom mosqueada que serve como camuflagem superior. Eles muitas vezes têm várias marcas distintas na cabeça, no entanto, incluindo listras ou cores fortes que se destacam de seus corpos sem graça. Marcas negras, amarelas e castanhas são comuns em muitos pardais.</a:t>
            </a:r>
            <a:endParaRPr/>
          </a:p>
          <a:p>
            <a:pPr marL="342900" lvl="0" indent="-185420" algn="l" rtl="0">
              <a:spcBef>
                <a:spcPts val="496"/>
              </a:spcBef>
              <a:spcAft>
                <a:spcPts val="0"/>
              </a:spcAft>
              <a:buClr>
                <a:schemeClr val="dk1"/>
              </a:buClr>
              <a:buSzPct val="1000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4"/>
          <p:cNvSpPr txBox="1">
            <a:spLocks noGrp="1"/>
          </p:cNvSpPr>
          <p:nvPr>
            <p:ph type="title"/>
          </p:nvPr>
        </p:nvSpPr>
        <p:spPr>
          <a:xfrm>
            <a:off x="457200" y="274638"/>
            <a:ext cx="8229600" cy="106613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omic Sans MS"/>
              <a:buNone/>
            </a:pPr>
            <a:r>
              <a:rPr lang="pt-PT" sz="3600" b="1">
                <a:latin typeface="Comic Sans MS"/>
                <a:ea typeface="Comic Sans MS"/>
                <a:cs typeface="Comic Sans MS"/>
                <a:sym typeface="Comic Sans MS"/>
              </a:rPr>
              <a:t>POMBO</a:t>
            </a:r>
            <a:endParaRPr sz="3600" b="1">
              <a:latin typeface="Comic Sans MS"/>
              <a:ea typeface="Comic Sans MS"/>
              <a:cs typeface="Comic Sans MS"/>
              <a:sym typeface="Comic Sans MS"/>
            </a:endParaRPr>
          </a:p>
        </p:txBody>
      </p:sp>
      <p:sp>
        <p:nvSpPr>
          <p:cNvPr id="191" name="Google Shape;191;p14"/>
          <p:cNvSpPr txBox="1">
            <a:spLocks noGrp="1"/>
          </p:cNvSpPr>
          <p:nvPr>
            <p:ph type="body" idx="1"/>
          </p:nvPr>
        </p:nvSpPr>
        <p:spPr>
          <a:xfrm>
            <a:off x="457200" y="1484784"/>
            <a:ext cx="8229600" cy="5184576"/>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1900"/>
              <a:buChar char="•"/>
            </a:pPr>
            <a:r>
              <a:rPr lang="pt-PT" sz="1900">
                <a:latin typeface="Comic Sans MS"/>
                <a:ea typeface="Comic Sans MS"/>
                <a:cs typeface="Comic Sans MS"/>
                <a:sym typeface="Comic Sans MS"/>
              </a:rPr>
              <a:t>Os POMBOS são talvez as aves mais populares do mundo, pois estão presentes tanto nos campos como nas cidades, mesmo nas grandes cidades, onde perdem o medo dos seres humanos e beneficiam do bom clima e da abundância de fontes de alimento. A inteligência dos pombos destaca-se no mundo dos pássaros, pois estão entre as poucas aves que vivem em família e não perdem relacionamento com os seus filhos.</a:t>
            </a:r>
            <a:endParaRPr/>
          </a:p>
          <a:p>
            <a:pPr marL="342900" lvl="0" indent="-222250" algn="just" rtl="0">
              <a:spcBef>
                <a:spcPts val="380"/>
              </a:spcBef>
              <a:spcAft>
                <a:spcPts val="0"/>
              </a:spcAft>
              <a:buClr>
                <a:schemeClr val="dk1"/>
              </a:buClr>
              <a:buSzPts val="1900"/>
              <a:buNone/>
            </a:pPr>
            <a:endParaRPr sz="1900">
              <a:latin typeface="Comic Sans MS"/>
              <a:ea typeface="Comic Sans MS"/>
              <a:cs typeface="Comic Sans MS"/>
              <a:sym typeface="Comic Sans MS"/>
            </a:endParaRPr>
          </a:p>
          <a:p>
            <a:pPr marL="342900" lvl="0" indent="-342900" algn="just" rtl="0">
              <a:spcBef>
                <a:spcPts val="360"/>
              </a:spcBef>
              <a:spcAft>
                <a:spcPts val="0"/>
              </a:spcAft>
              <a:buClr>
                <a:schemeClr val="dk1"/>
              </a:buClr>
              <a:buSzPts val="1800"/>
              <a:buChar char="•"/>
            </a:pPr>
            <a:r>
              <a:rPr lang="pt-PT" sz="1800">
                <a:latin typeface="Comic Sans MS"/>
                <a:ea typeface="Comic Sans MS"/>
                <a:cs typeface="Comic Sans MS"/>
                <a:sym typeface="Comic Sans MS"/>
              </a:rPr>
              <a:t>A POMBA era um símbolo animal associado à Deusa do amor, sexualidade e guerra.</a:t>
            </a:r>
            <a:endParaRPr sz="1800">
              <a:latin typeface="Comic Sans MS"/>
              <a:ea typeface="Comic Sans MS"/>
              <a:cs typeface="Comic Sans MS"/>
              <a:sym typeface="Comic Sans MS"/>
            </a:endParaRPr>
          </a:p>
          <a:p>
            <a:pPr marL="342900" lvl="0" indent="-139700" algn="l" rtl="0">
              <a:spcBef>
                <a:spcPts val="640"/>
              </a:spcBef>
              <a:spcAft>
                <a:spcPts val="0"/>
              </a:spcAft>
              <a:buClr>
                <a:schemeClr val="dk1"/>
              </a:buClr>
              <a:buSzPts val="3200"/>
              <a:buNone/>
            </a:pPr>
            <a:endParaRPr/>
          </a:p>
        </p:txBody>
      </p:sp>
      <p:pic>
        <p:nvPicPr>
          <p:cNvPr id="192" name="Google Shape;192;p14" descr="pombo"/>
          <p:cNvPicPr preferRelativeResize="0"/>
          <p:nvPr/>
        </p:nvPicPr>
        <p:blipFill rotWithShape="1">
          <a:blip r:embed="rId3">
            <a:alphaModFix/>
          </a:blip>
          <a:srcRect/>
          <a:stretch/>
        </p:blipFill>
        <p:spPr>
          <a:xfrm>
            <a:off x="1187624" y="4581128"/>
            <a:ext cx="3168352" cy="1944216"/>
          </a:xfrm>
          <a:prstGeom prst="rect">
            <a:avLst/>
          </a:prstGeom>
          <a:noFill/>
          <a:ln>
            <a:noFill/>
          </a:ln>
        </p:spPr>
      </p:pic>
      <p:pic>
        <p:nvPicPr>
          <p:cNvPr id="193" name="Google Shape;193;p14"/>
          <p:cNvPicPr preferRelativeResize="0"/>
          <p:nvPr/>
        </p:nvPicPr>
        <p:blipFill rotWithShape="1">
          <a:blip r:embed="rId4">
            <a:alphaModFix/>
          </a:blip>
          <a:srcRect/>
          <a:stretch/>
        </p:blipFill>
        <p:spPr>
          <a:xfrm>
            <a:off x="5004048" y="4365104"/>
            <a:ext cx="3312368" cy="2160240"/>
          </a:xfrm>
          <a:prstGeom prst="rect">
            <a:avLst/>
          </a:prstGeom>
          <a:noFill/>
          <a:ln>
            <a:noFill/>
          </a:ln>
        </p:spPr>
      </p:pic>
      <p:sp>
        <p:nvSpPr>
          <p:cNvPr id="7" name="Google Shape;103;p2">
            <a:extLst>
              <a:ext uri="{FF2B5EF4-FFF2-40B4-BE49-F238E27FC236}">
                <a16:creationId xmlns:a16="http://schemas.microsoft.com/office/drawing/2014/main" id="{BF20FD14-EC16-48EB-8EB5-5355A9C869CC}"/>
              </a:ext>
            </a:extLst>
          </p:cNvPr>
          <p:cNvSpPr txBox="1"/>
          <p:nvPr/>
        </p:nvSpPr>
        <p:spPr>
          <a:xfrm>
            <a:off x="5148116" y="6457800"/>
            <a:ext cx="316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PT" dirty="0">
                <a:latin typeface="Calibri"/>
                <a:ea typeface="Calibri"/>
                <a:cs typeface="Calibri"/>
                <a:sym typeface="Calibri"/>
              </a:rPr>
              <a:t>Fonte: Beatriz </a:t>
            </a:r>
            <a:r>
              <a:rPr lang="pt-PT" dirty="0" err="1">
                <a:latin typeface="Calibri"/>
                <a:ea typeface="Calibri"/>
                <a:cs typeface="Calibri"/>
                <a:sym typeface="Calibri"/>
              </a:rPr>
              <a:t>Brimbote</a:t>
            </a:r>
            <a:r>
              <a:rPr lang="pt-PT" dirty="0">
                <a:latin typeface="Calibri"/>
                <a:ea typeface="Calibri"/>
                <a:cs typeface="Calibri"/>
                <a:sym typeface="Calibri"/>
              </a:rPr>
              <a:t>, Nazaré 2020 </a:t>
            </a:r>
            <a:endParaRPr dirty="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5"/>
          <p:cNvSpPr txBox="1">
            <a:spLocks noGrp="1"/>
          </p:cNvSpPr>
          <p:nvPr>
            <p:ph type="title"/>
          </p:nvPr>
        </p:nvSpPr>
        <p:spPr>
          <a:xfrm>
            <a:off x="457200" y="274638"/>
            <a:ext cx="8229600" cy="106613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omic Sans MS"/>
              <a:buNone/>
            </a:pPr>
            <a:r>
              <a:rPr lang="pt-PT" sz="3600" b="1">
                <a:latin typeface="Comic Sans MS"/>
                <a:ea typeface="Comic Sans MS"/>
                <a:cs typeface="Comic Sans MS"/>
                <a:sym typeface="Comic Sans MS"/>
              </a:rPr>
              <a:t>POMBO</a:t>
            </a:r>
            <a:endParaRPr sz="3600"/>
          </a:p>
        </p:txBody>
      </p:sp>
      <p:sp>
        <p:nvSpPr>
          <p:cNvPr id="200" name="Google Shape;200;p15"/>
          <p:cNvSpPr txBox="1">
            <a:spLocks noGrp="1"/>
          </p:cNvSpPr>
          <p:nvPr>
            <p:ph type="body" idx="1"/>
          </p:nvPr>
        </p:nvSpPr>
        <p:spPr>
          <a:xfrm>
            <a:off x="457200" y="1556792"/>
            <a:ext cx="8229600" cy="4824536"/>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1900"/>
              <a:buChar char="•"/>
            </a:pPr>
            <a:r>
              <a:rPr lang="pt-PT" sz="1900">
                <a:latin typeface="Comic Sans MS"/>
                <a:ea typeface="Comic Sans MS"/>
                <a:cs typeface="Comic Sans MS"/>
                <a:sym typeface="Comic Sans MS"/>
              </a:rPr>
              <a:t>Os pombos alimentam-se de grãos, como trigo, milho, dari, sorgo, cevada, aveia, arroz, pápula, ervilhaca, ervilha, lentilha, feijão, alfarroba, cânhamo, colza, linho e girassol, consomem cerca de 30 gramas de grãos diariamente.</a:t>
            </a:r>
            <a:endParaRPr/>
          </a:p>
          <a:p>
            <a:pPr marL="342900" lvl="0" indent="-222250" algn="just" rtl="0">
              <a:spcBef>
                <a:spcPts val="380"/>
              </a:spcBef>
              <a:spcAft>
                <a:spcPts val="0"/>
              </a:spcAft>
              <a:buClr>
                <a:schemeClr val="dk1"/>
              </a:buClr>
              <a:buSzPts val="1900"/>
              <a:buNone/>
            </a:pPr>
            <a:endParaRPr sz="1900">
              <a:latin typeface="Comic Sans MS"/>
              <a:ea typeface="Comic Sans MS"/>
              <a:cs typeface="Comic Sans MS"/>
              <a:sym typeface="Comic Sans MS"/>
            </a:endParaRPr>
          </a:p>
          <a:p>
            <a:pPr marL="342900" lvl="0" indent="-342900" algn="just" rtl="0">
              <a:spcBef>
                <a:spcPts val="380"/>
              </a:spcBef>
              <a:spcAft>
                <a:spcPts val="0"/>
              </a:spcAft>
              <a:buClr>
                <a:schemeClr val="dk1"/>
              </a:buClr>
              <a:buSzPts val="1900"/>
              <a:buChar char="•"/>
            </a:pPr>
            <a:r>
              <a:rPr lang="pt-PT" sz="1900">
                <a:latin typeface="Comic Sans MS"/>
                <a:ea typeface="Comic Sans MS"/>
                <a:cs typeface="Comic Sans MS"/>
                <a:sym typeface="Comic Sans MS"/>
              </a:rPr>
              <a:t>Embora sejam principalmente granívoros, os pombos também se alimentam de </a:t>
            </a:r>
            <a:r>
              <a:rPr lang="pt-PT" sz="1800">
                <a:latin typeface="Comic Sans MS"/>
                <a:ea typeface="Comic Sans MS"/>
                <a:cs typeface="Comic Sans MS"/>
                <a:sym typeface="Comic Sans MS"/>
              </a:rPr>
              <a:t>vegetais como alface e cenoura. Devem ser convenientemente picados e dados a comer uma vez por semana.</a:t>
            </a:r>
            <a:endParaRPr/>
          </a:p>
          <a:p>
            <a:pPr marL="342900" lvl="0" indent="-222250" algn="just" rtl="0">
              <a:spcBef>
                <a:spcPts val="380"/>
              </a:spcBef>
              <a:spcAft>
                <a:spcPts val="0"/>
              </a:spcAft>
              <a:buClr>
                <a:schemeClr val="dk1"/>
              </a:buClr>
              <a:buSzPts val="1900"/>
              <a:buNone/>
            </a:pPr>
            <a:endParaRPr sz="1900">
              <a:latin typeface="Comic Sans MS"/>
              <a:ea typeface="Comic Sans MS"/>
              <a:cs typeface="Comic Sans MS"/>
              <a:sym typeface="Comic Sans MS"/>
            </a:endParaRPr>
          </a:p>
          <a:p>
            <a:pPr marL="342900" lvl="0" indent="-342900" algn="l" rtl="0">
              <a:spcBef>
                <a:spcPts val="640"/>
              </a:spcBef>
              <a:spcAft>
                <a:spcPts val="0"/>
              </a:spcAft>
              <a:buClr>
                <a:schemeClr val="dk1"/>
              </a:buClr>
              <a:buSzPts val="3200"/>
              <a:buNone/>
            </a:pPr>
            <a:endParaRPr/>
          </a:p>
        </p:txBody>
      </p:sp>
      <p:pic>
        <p:nvPicPr>
          <p:cNvPr id="201" name="Google Shape;201;p15" descr="Devemos alimentar os pombos? | Super"/>
          <p:cNvPicPr preferRelativeResize="0"/>
          <p:nvPr/>
        </p:nvPicPr>
        <p:blipFill rotWithShape="1">
          <a:blip r:embed="rId3">
            <a:alphaModFix/>
          </a:blip>
          <a:srcRect/>
          <a:stretch/>
        </p:blipFill>
        <p:spPr>
          <a:xfrm>
            <a:off x="1043608" y="4149080"/>
            <a:ext cx="3024336" cy="2038313"/>
          </a:xfrm>
          <a:prstGeom prst="rect">
            <a:avLst/>
          </a:prstGeom>
          <a:noFill/>
          <a:ln>
            <a:noFill/>
          </a:ln>
        </p:spPr>
      </p:pic>
      <p:pic>
        <p:nvPicPr>
          <p:cNvPr id="202" name="Google Shape;202;p15" descr="NetVet News - Conteúdo relevante para veterinários"/>
          <p:cNvPicPr preferRelativeResize="0"/>
          <p:nvPr/>
        </p:nvPicPr>
        <p:blipFill rotWithShape="1">
          <a:blip r:embed="rId4">
            <a:alphaModFix/>
          </a:blip>
          <a:srcRect/>
          <a:stretch/>
        </p:blipFill>
        <p:spPr>
          <a:xfrm>
            <a:off x="4572000" y="4149080"/>
            <a:ext cx="3456384" cy="20162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omic Sans MS"/>
              <a:buNone/>
            </a:pPr>
            <a:r>
              <a:rPr lang="pt-PT" sz="3600" b="1">
                <a:latin typeface="Comic Sans MS"/>
                <a:ea typeface="Comic Sans MS"/>
                <a:cs typeface="Comic Sans MS"/>
                <a:sym typeface="Comic Sans MS"/>
              </a:rPr>
              <a:t>POMBO</a:t>
            </a:r>
            <a:endParaRPr sz="3600"/>
          </a:p>
        </p:txBody>
      </p:sp>
      <p:sp>
        <p:nvSpPr>
          <p:cNvPr id="208" name="Google Shape;208;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32500" lnSpcReduction="20000"/>
          </a:bodyPr>
          <a:lstStyle/>
          <a:p>
            <a:pPr marL="342900" lvl="0" indent="-342931" algn="just" rtl="0">
              <a:spcBef>
                <a:spcPts val="0"/>
              </a:spcBef>
              <a:spcAft>
                <a:spcPts val="0"/>
              </a:spcAft>
              <a:buClr>
                <a:schemeClr val="dk1"/>
              </a:buClr>
              <a:buSzPct val="100000"/>
              <a:buChar char="•"/>
            </a:pPr>
            <a:r>
              <a:rPr lang="pt-PT" sz="5500">
                <a:latin typeface="Comic Sans MS"/>
                <a:ea typeface="Comic Sans MS"/>
                <a:cs typeface="Comic Sans MS"/>
                <a:sym typeface="Comic Sans MS"/>
              </a:rPr>
              <a:t>Há cerca de 300 espécies desta famílias distribuídas em todos os continentes. Os POMBOS são aves de pequeno e médio porte, com pescoço, bico e patas curtas.</a:t>
            </a:r>
            <a:endParaRPr/>
          </a:p>
          <a:p>
            <a:pPr marL="342900" lvl="0" indent="-229425" algn="just" rtl="0">
              <a:spcBef>
                <a:spcPts val="357"/>
              </a:spcBef>
              <a:spcAft>
                <a:spcPts val="0"/>
              </a:spcAft>
              <a:buClr>
                <a:schemeClr val="dk1"/>
              </a:buClr>
              <a:buSzPct val="100000"/>
              <a:buNone/>
            </a:pPr>
            <a:endParaRPr sz="5500">
              <a:latin typeface="Comic Sans MS"/>
              <a:ea typeface="Comic Sans MS"/>
              <a:cs typeface="Comic Sans MS"/>
              <a:sym typeface="Comic Sans MS"/>
            </a:endParaRPr>
          </a:p>
          <a:p>
            <a:pPr marL="342900" lvl="0" indent="-342931" algn="just" rtl="0">
              <a:spcBef>
                <a:spcPts val="357"/>
              </a:spcBef>
              <a:spcAft>
                <a:spcPts val="0"/>
              </a:spcAft>
              <a:buClr>
                <a:schemeClr val="dk1"/>
              </a:buClr>
              <a:buSzPct val="100000"/>
              <a:buChar char="•"/>
            </a:pPr>
            <a:r>
              <a:rPr lang="pt-PT" sz="5500">
                <a:latin typeface="Comic Sans MS"/>
                <a:ea typeface="Comic Sans MS"/>
                <a:cs typeface="Comic Sans MS"/>
                <a:sym typeface="Comic Sans MS"/>
              </a:rPr>
              <a:t>Os POMBOS são em geral espécies cinegéticas, caçadas pela sua carne. Vivem em média até os 15 anos.</a:t>
            </a:r>
            <a:endParaRPr/>
          </a:p>
          <a:p>
            <a:pPr marL="342900" lvl="0" indent="-229425" algn="just" rtl="0">
              <a:spcBef>
                <a:spcPts val="357"/>
              </a:spcBef>
              <a:spcAft>
                <a:spcPts val="0"/>
              </a:spcAft>
              <a:buClr>
                <a:schemeClr val="dk1"/>
              </a:buClr>
              <a:buSzPct val="100000"/>
              <a:buNone/>
            </a:pPr>
            <a:endParaRPr sz="5500">
              <a:latin typeface="Comic Sans MS"/>
              <a:ea typeface="Comic Sans MS"/>
              <a:cs typeface="Comic Sans MS"/>
              <a:sym typeface="Comic Sans MS"/>
            </a:endParaRPr>
          </a:p>
          <a:p>
            <a:pPr marL="342900" lvl="0" indent="-342931" algn="just" rtl="0">
              <a:spcBef>
                <a:spcPts val="357"/>
              </a:spcBef>
              <a:spcAft>
                <a:spcPts val="0"/>
              </a:spcAft>
              <a:buClr>
                <a:schemeClr val="dk1"/>
              </a:buClr>
              <a:buSzPct val="100000"/>
              <a:buChar char="•"/>
            </a:pPr>
            <a:r>
              <a:rPr lang="pt-PT" sz="5500">
                <a:latin typeface="Comic Sans MS"/>
                <a:ea typeface="Comic Sans MS"/>
                <a:cs typeface="Comic Sans MS"/>
                <a:sym typeface="Comic Sans MS"/>
              </a:rPr>
              <a:t>Um critério útil na distinção das várias espécies é o padrão de cores da cauda. </a:t>
            </a:r>
            <a:endParaRPr/>
          </a:p>
          <a:p>
            <a:pPr marL="342900" lvl="0" indent="-342900" algn="just" rtl="0">
              <a:spcBef>
                <a:spcPts val="357"/>
              </a:spcBef>
              <a:spcAft>
                <a:spcPts val="0"/>
              </a:spcAft>
              <a:buClr>
                <a:schemeClr val="dk1"/>
              </a:buClr>
              <a:buSzPct val="100000"/>
              <a:buNone/>
            </a:pPr>
            <a:endParaRPr sz="5500">
              <a:latin typeface="Comic Sans MS"/>
              <a:ea typeface="Comic Sans MS"/>
              <a:cs typeface="Comic Sans MS"/>
              <a:sym typeface="Comic Sans MS"/>
            </a:endParaRPr>
          </a:p>
          <a:p>
            <a:pPr marL="342900" lvl="0" indent="-342931" algn="just" rtl="0">
              <a:spcBef>
                <a:spcPts val="357"/>
              </a:spcBef>
              <a:spcAft>
                <a:spcPts val="0"/>
              </a:spcAft>
              <a:buClr>
                <a:schemeClr val="dk1"/>
              </a:buClr>
              <a:buSzPct val="100000"/>
              <a:buChar char="•"/>
            </a:pPr>
            <a:r>
              <a:rPr lang="pt-PT" sz="5500">
                <a:latin typeface="Comic Sans MS"/>
                <a:ea typeface="Comic Sans MS"/>
                <a:cs typeface="Comic Sans MS"/>
                <a:sym typeface="Comic Sans MS"/>
              </a:rPr>
              <a:t>Podem atingir, em voo, velocidades de até 80 km/h, podendo voar em distâncias até 315 km sem se cansarem. Possuem o melhor sentido de orientação de todas as aves e também de todo o reino animal, podendo localizar os seus ninhos e/ou pombais a mais de 1 000 km de distância. Conseguem também detetar sons a distâncias que nenhum outro animal consegue.</a:t>
            </a:r>
            <a:endParaRPr/>
          </a:p>
          <a:p>
            <a:pPr marL="342900" lvl="0" indent="-276860" algn="l" rtl="0">
              <a:spcBef>
                <a:spcPts val="208"/>
              </a:spcBef>
              <a:spcAft>
                <a:spcPts val="0"/>
              </a:spcAft>
              <a:buClr>
                <a:schemeClr val="dk1"/>
              </a:buClr>
              <a:buSzPct val="1000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r" rtl="0">
              <a:spcBef>
                <a:spcPts val="0"/>
              </a:spcBef>
              <a:spcAft>
                <a:spcPts val="0"/>
              </a:spcAft>
              <a:buClr>
                <a:schemeClr val="dk1"/>
              </a:buClr>
              <a:buSzPts val="3200"/>
              <a:buNone/>
            </a:pPr>
            <a:endParaRPr dirty="0"/>
          </a:p>
          <a:p>
            <a:pPr marL="342900" lvl="0" indent="-342900" algn="r" rtl="0">
              <a:spcBef>
                <a:spcPts val="640"/>
              </a:spcBef>
              <a:spcAft>
                <a:spcPts val="0"/>
              </a:spcAft>
              <a:buClr>
                <a:schemeClr val="dk1"/>
              </a:buClr>
              <a:buSzPts val="3200"/>
              <a:buNone/>
            </a:pPr>
            <a:r>
              <a:rPr lang="pt-PT" dirty="0"/>
              <a:t>Trabalho elaborado por:</a:t>
            </a:r>
            <a:endParaRPr dirty="0"/>
          </a:p>
          <a:p>
            <a:pPr marL="342900" lvl="0" indent="-342900" algn="r" rtl="0">
              <a:spcBef>
                <a:spcPts val="640"/>
              </a:spcBef>
              <a:spcAft>
                <a:spcPts val="0"/>
              </a:spcAft>
              <a:buClr>
                <a:schemeClr val="dk1"/>
              </a:buClr>
              <a:buSzPts val="3200"/>
              <a:buNone/>
            </a:pPr>
            <a:r>
              <a:rPr lang="pt-PT" dirty="0"/>
              <a:t>Beatriz </a:t>
            </a:r>
            <a:r>
              <a:rPr lang="pt-PT" dirty="0" err="1"/>
              <a:t>Brimbote</a:t>
            </a:r>
            <a:endParaRPr dirty="0"/>
          </a:p>
          <a:p>
            <a:pPr marL="342900" lvl="0" indent="-342900" algn="r" rtl="0">
              <a:spcBef>
                <a:spcPts val="640"/>
              </a:spcBef>
              <a:spcAft>
                <a:spcPts val="0"/>
              </a:spcAft>
              <a:buClr>
                <a:schemeClr val="dk1"/>
              </a:buClr>
              <a:buSzPts val="3200"/>
              <a:buNone/>
            </a:pPr>
            <a:r>
              <a:rPr lang="pt-PT" dirty="0"/>
              <a:t>1º ano</a:t>
            </a:r>
            <a:endParaRPr dirty="0"/>
          </a:p>
          <a:p>
            <a:pPr marL="342900" lvl="0" indent="-342900" algn="r" rtl="0">
              <a:spcBef>
                <a:spcPts val="640"/>
              </a:spcBef>
              <a:spcAft>
                <a:spcPts val="0"/>
              </a:spcAft>
              <a:buClr>
                <a:schemeClr val="dk1"/>
              </a:buClr>
              <a:buSzPts val="3200"/>
              <a:buNone/>
            </a:pPr>
            <a:r>
              <a:rPr lang="pt-PT" dirty="0"/>
              <a:t>Esteticista</a:t>
            </a:r>
            <a:endParaRPr dirty="0"/>
          </a:p>
        </p:txBody>
      </p:sp>
      <p:pic>
        <p:nvPicPr>
          <p:cNvPr id="215" name="Google Shape;215;p17"/>
          <p:cNvPicPr preferRelativeResize="0"/>
          <p:nvPr/>
        </p:nvPicPr>
        <p:blipFill rotWithShape="1">
          <a:blip r:embed="rId3">
            <a:alphaModFix/>
          </a:blip>
          <a:srcRect/>
          <a:stretch/>
        </p:blipFill>
        <p:spPr>
          <a:xfrm>
            <a:off x="971600" y="1988852"/>
            <a:ext cx="3384375" cy="42245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omic Sans MS"/>
              <a:buNone/>
            </a:pPr>
            <a:r>
              <a:rPr lang="pt-PT" sz="3600" b="1">
                <a:latin typeface="Comic Sans MS"/>
                <a:ea typeface="Comic Sans MS"/>
                <a:cs typeface="Comic Sans MS"/>
                <a:sym typeface="Comic Sans MS"/>
              </a:rPr>
              <a:t>CORVOS</a:t>
            </a:r>
            <a:endParaRPr sz="3600" b="1">
              <a:latin typeface="Comic Sans MS"/>
              <a:ea typeface="Comic Sans MS"/>
              <a:cs typeface="Comic Sans MS"/>
              <a:sym typeface="Comic Sans MS"/>
            </a:endParaRPr>
          </a:p>
        </p:txBody>
      </p:sp>
      <p:sp>
        <p:nvSpPr>
          <p:cNvPr id="100" name="Google Shape;100;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1800"/>
              <a:buChar char="•"/>
            </a:pPr>
            <a:r>
              <a:rPr lang="pt-PT" sz="1800" i="1">
                <a:latin typeface="Comic Sans MS"/>
                <a:ea typeface="Comic Sans MS"/>
                <a:cs typeface="Comic Sans MS"/>
                <a:sym typeface="Comic Sans MS"/>
              </a:rPr>
              <a:t>Os CORVOS são um </a:t>
            </a:r>
            <a:r>
              <a:rPr lang="pt-PT" sz="1800">
                <a:latin typeface="Comic Sans MS"/>
                <a:ea typeface="Comic Sans MS"/>
                <a:cs typeface="Comic Sans MS"/>
                <a:sym typeface="Comic Sans MS"/>
              </a:rPr>
              <a:t>género amplamente distribuído de aves de médio a grande porte, possuem ampla distribuição geográfica nas zonas temperadas de todos os continentes, vivendo em bandos com estrutura hierárquica bem definida e formam casais monogâmicos.</a:t>
            </a:r>
            <a:endParaRPr/>
          </a:p>
          <a:p>
            <a:pPr marL="342900" lvl="0" indent="-342900" algn="just" rtl="0">
              <a:spcBef>
                <a:spcPts val="360"/>
              </a:spcBef>
              <a:spcAft>
                <a:spcPts val="0"/>
              </a:spcAft>
              <a:buClr>
                <a:schemeClr val="dk1"/>
              </a:buClr>
              <a:buSzPts val="1800"/>
              <a:buNone/>
            </a:pPr>
            <a:endParaRPr sz="1800">
              <a:latin typeface="Comic Sans MS"/>
              <a:ea typeface="Comic Sans MS"/>
              <a:cs typeface="Comic Sans MS"/>
              <a:sym typeface="Comic Sans MS"/>
            </a:endParaRPr>
          </a:p>
          <a:p>
            <a:pPr marL="342900" lvl="0" indent="-342900" algn="just" rtl="0">
              <a:spcBef>
                <a:spcPts val="360"/>
              </a:spcBef>
              <a:spcAft>
                <a:spcPts val="0"/>
              </a:spcAft>
              <a:buClr>
                <a:schemeClr val="dk1"/>
              </a:buClr>
              <a:buSzPts val="1800"/>
              <a:buChar char="•"/>
            </a:pPr>
            <a:r>
              <a:rPr lang="pt-PT" sz="1800">
                <a:latin typeface="Comic Sans MS"/>
                <a:ea typeface="Comic Sans MS"/>
                <a:cs typeface="Comic Sans MS"/>
                <a:sym typeface="Comic Sans MS"/>
              </a:rPr>
              <a:t>O CORVO pode simbolizar a morte, a solidão, o azar e o mau presságio. Por outro lado, pode simbolizar a astúcia, a cura, a sabedoria, a fertilidade, a esperança. </a:t>
            </a:r>
            <a:endParaRPr sz="1800">
              <a:latin typeface="Comic Sans MS"/>
              <a:ea typeface="Comic Sans MS"/>
              <a:cs typeface="Comic Sans MS"/>
              <a:sym typeface="Comic Sans MS"/>
            </a:endParaRPr>
          </a:p>
          <a:p>
            <a:pPr marL="342900" lvl="0" indent="-228600" algn="just" rtl="0">
              <a:spcBef>
                <a:spcPts val="360"/>
              </a:spcBef>
              <a:spcAft>
                <a:spcPts val="0"/>
              </a:spcAft>
              <a:buClr>
                <a:schemeClr val="dk1"/>
              </a:buClr>
              <a:buSzPts val="1800"/>
              <a:buNone/>
            </a:pPr>
            <a:endParaRPr sz="1800">
              <a:latin typeface="Comic Sans MS"/>
              <a:ea typeface="Comic Sans MS"/>
              <a:cs typeface="Comic Sans MS"/>
              <a:sym typeface="Comic Sans MS"/>
            </a:endParaRPr>
          </a:p>
          <a:p>
            <a:pPr marL="342900" lvl="0" indent="-342900" algn="just" rtl="0">
              <a:spcBef>
                <a:spcPts val="360"/>
              </a:spcBef>
              <a:spcAft>
                <a:spcPts val="0"/>
              </a:spcAft>
              <a:buClr>
                <a:schemeClr val="dk1"/>
              </a:buClr>
              <a:buSzPts val="1800"/>
              <a:buNone/>
            </a:pPr>
            <a:endParaRPr sz="1800">
              <a:latin typeface="Comic Sans MS"/>
              <a:ea typeface="Comic Sans MS"/>
              <a:cs typeface="Comic Sans MS"/>
              <a:sym typeface="Comic Sans MS"/>
            </a:endParaRPr>
          </a:p>
        </p:txBody>
      </p:sp>
      <p:pic>
        <p:nvPicPr>
          <p:cNvPr id="101" name="Google Shape;101;p2"/>
          <p:cNvPicPr preferRelativeResize="0"/>
          <p:nvPr/>
        </p:nvPicPr>
        <p:blipFill rotWithShape="1">
          <a:blip r:embed="rId3">
            <a:alphaModFix/>
          </a:blip>
          <a:srcRect/>
          <a:stretch/>
        </p:blipFill>
        <p:spPr>
          <a:xfrm>
            <a:off x="4716016" y="3789040"/>
            <a:ext cx="3168352" cy="2080632"/>
          </a:xfrm>
          <a:prstGeom prst="rect">
            <a:avLst/>
          </a:prstGeom>
          <a:noFill/>
          <a:ln>
            <a:noFill/>
          </a:ln>
        </p:spPr>
      </p:pic>
      <p:pic>
        <p:nvPicPr>
          <p:cNvPr id="102" name="Google Shape;102;p2" descr="Corvo → Alimentação, Características, Canto e Curiosidades!"/>
          <p:cNvPicPr preferRelativeResize="0"/>
          <p:nvPr/>
        </p:nvPicPr>
        <p:blipFill rotWithShape="1">
          <a:blip r:embed="rId4">
            <a:alphaModFix/>
          </a:blip>
          <a:srcRect/>
          <a:stretch/>
        </p:blipFill>
        <p:spPr>
          <a:xfrm>
            <a:off x="1475656" y="4149080"/>
            <a:ext cx="2736304" cy="1656184"/>
          </a:xfrm>
          <a:prstGeom prst="rect">
            <a:avLst/>
          </a:prstGeom>
          <a:noFill/>
          <a:ln>
            <a:noFill/>
          </a:ln>
        </p:spPr>
      </p:pic>
      <p:sp>
        <p:nvSpPr>
          <p:cNvPr id="103" name="Google Shape;103;p2"/>
          <p:cNvSpPr txBox="1"/>
          <p:nvPr/>
        </p:nvSpPr>
        <p:spPr>
          <a:xfrm>
            <a:off x="4745100" y="5980600"/>
            <a:ext cx="316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PT" dirty="0">
                <a:latin typeface="Calibri"/>
                <a:ea typeface="Calibri"/>
                <a:cs typeface="Calibri"/>
                <a:sym typeface="Calibri"/>
              </a:rPr>
              <a:t>Fonte: Beatriz </a:t>
            </a:r>
            <a:r>
              <a:rPr lang="pt-PT" dirty="0" err="1">
                <a:latin typeface="Calibri"/>
                <a:ea typeface="Calibri"/>
                <a:cs typeface="Calibri"/>
                <a:sym typeface="Calibri"/>
              </a:rPr>
              <a:t>Brimbote</a:t>
            </a:r>
            <a:r>
              <a:rPr lang="pt-PT" dirty="0">
                <a:latin typeface="Calibri"/>
                <a:ea typeface="Calibri"/>
                <a:cs typeface="Calibri"/>
                <a:sym typeface="Calibri"/>
              </a:rPr>
              <a:t>, Nazaré 2020 </a:t>
            </a:r>
            <a:endParaRPr dirty="0">
              <a:latin typeface="Calibri"/>
              <a:ea typeface="Calibri"/>
              <a:cs typeface="Calibri"/>
              <a:sym typeface="Calibri"/>
            </a:endParaRPr>
          </a:p>
        </p:txBody>
      </p:sp>
      <p:sp>
        <p:nvSpPr>
          <p:cNvPr id="7" name="Google Shape;103;p2">
            <a:extLst>
              <a:ext uri="{FF2B5EF4-FFF2-40B4-BE49-F238E27FC236}">
                <a16:creationId xmlns:a16="http://schemas.microsoft.com/office/drawing/2014/main" id="{A16463C0-E692-4D33-84F6-58CFCDB04CF1}"/>
              </a:ext>
            </a:extLst>
          </p:cNvPr>
          <p:cNvSpPr txBox="1"/>
          <p:nvPr/>
        </p:nvSpPr>
        <p:spPr>
          <a:xfrm>
            <a:off x="1547716" y="5869672"/>
            <a:ext cx="316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PT" dirty="0">
                <a:latin typeface="Calibri"/>
                <a:ea typeface="Calibri"/>
                <a:cs typeface="Calibri"/>
                <a:sym typeface="Calibri"/>
              </a:rPr>
              <a:t>Fonte: Beatriz </a:t>
            </a:r>
            <a:r>
              <a:rPr lang="pt-PT" dirty="0" err="1">
                <a:latin typeface="Calibri"/>
                <a:ea typeface="Calibri"/>
                <a:cs typeface="Calibri"/>
                <a:sym typeface="Calibri"/>
              </a:rPr>
              <a:t>Brimbote</a:t>
            </a:r>
            <a:r>
              <a:rPr lang="pt-PT" dirty="0">
                <a:latin typeface="Calibri"/>
                <a:ea typeface="Calibri"/>
                <a:cs typeface="Calibri"/>
                <a:sym typeface="Calibri"/>
              </a:rPr>
              <a:t>, Nazaré 2020 </a:t>
            </a:r>
            <a:endParaRPr dirty="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omic Sans MS"/>
              <a:buNone/>
            </a:pPr>
            <a:r>
              <a:rPr lang="pt-PT" sz="3600" b="1">
                <a:latin typeface="Comic Sans MS"/>
                <a:ea typeface="Comic Sans MS"/>
                <a:cs typeface="Comic Sans MS"/>
                <a:sym typeface="Comic Sans MS"/>
              </a:rPr>
              <a:t>CORVOS</a:t>
            </a:r>
            <a:endParaRPr sz="3600"/>
          </a:p>
        </p:txBody>
      </p:sp>
      <p:sp>
        <p:nvSpPr>
          <p:cNvPr id="110" name="Google Shape;110;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1800"/>
              <a:buChar char="•"/>
            </a:pPr>
            <a:r>
              <a:rPr lang="pt-PT" sz="1800">
                <a:latin typeface="Comic Sans MS"/>
                <a:ea typeface="Comic Sans MS"/>
                <a:cs typeface="Comic Sans MS"/>
                <a:sym typeface="Comic Sans MS"/>
              </a:rPr>
              <a:t>Os CORVOS são animais omnívoros, isto é, consomem carne e vegetais.</a:t>
            </a:r>
            <a:endParaRPr/>
          </a:p>
          <a:p>
            <a:pPr marL="342900" lvl="0" indent="-228600" algn="just" rtl="0">
              <a:spcBef>
                <a:spcPts val="360"/>
              </a:spcBef>
              <a:spcAft>
                <a:spcPts val="0"/>
              </a:spcAft>
              <a:buClr>
                <a:schemeClr val="dk1"/>
              </a:buClr>
              <a:buSzPts val="1800"/>
              <a:buNone/>
            </a:pPr>
            <a:endParaRPr sz="1800">
              <a:latin typeface="Comic Sans MS"/>
              <a:ea typeface="Comic Sans MS"/>
              <a:cs typeface="Comic Sans MS"/>
              <a:sym typeface="Comic Sans MS"/>
            </a:endParaRPr>
          </a:p>
          <a:p>
            <a:pPr marL="342900" lvl="0" indent="-342900" algn="just" rtl="0">
              <a:spcBef>
                <a:spcPts val="360"/>
              </a:spcBef>
              <a:spcAft>
                <a:spcPts val="0"/>
              </a:spcAft>
              <a:buClr>
                <a:schemeClr val="dk1"/>
              </a:buClr>
              <a:buSzPts val="1800"/>
              <a:buChar char="•"/>
            </a:pPr>
            <a:r>
              <a:rPr lang="pt-PT" sz="1800">
                <a:latin typeface="Comic Sans MS"/>
                <a:ea typeface="Comic Sans MS"/>
                <a:cs typeface="Comic Sans MS"/>
                <a:sym typeface="Comic Sans MS"/>
              </a:rPr>
              <a:t>Quanto à alimentação carnívora, os corvos alimentam-se de pequenos insetos, vermes, aranhas, anfíbios, répteis menores, pequenos mamíferos, aves (crias e ovos) e carniça (carne de animais mortos). Também comem peixes, moluscos e crustáceos quando vivem nas praias.</a:t>
            </a:r>
            <a:endParaRPr/>
          </a:p>
          <a:p>
            <a:pPr marL="342900" lvl="0" indent="-228600" algn="just" rtl="0">
              <a:spcBef>
                <a:spcPts val="360"/>
              </a:spcBef>
              <a:spcAft>
                <a:spcPts val="0"/>
              </a:spcAft>
              <a:buClr>
                <a:schemeClr val="dk1"/>
              </a:buClr>
              <a:buSzPts val="1800"/>
              <a:buNone/>
            </a:pPr>
            <a:endParaRPr sz="1800">
              <a:latin typeface="Comic Sans MS"/>
              <a:ea typeface="Comic Sans MS"/>
              <a:cs typeface="Comic Sans MS"/>
              <a:sym typeface="Comic Sans MS"/>
            </a:endParaRPr>
          </a:p>
          <a:p>
            <a:pPr marL="342900" lvl="0" indent="-342900" algn="just" rtl="0">
              <a:spcBef>
                <a:spcPts val="360"/>
              </a:spcBef>
              <a:spcAft>
                <a:spcPts val="0"/>
              </a:spcAft>
              <a:buClr>
                <a:schemeClr val="dk1"/>
              </a:buClr>
              <a:buSzPts val="1800"/>
              <a:buChar char="•"/>
            </a:pPr>
            <a:r>
              <a:rPr lang="pt-PT" sz="1800">
                <a:latin typeface="Comic Sans MS"/>
                <a:ea typeface="Comic Sans MS"/>
                <a:cs typeface="Comic Sans MS"/>
                <a:sym typeface="Comic Sans MS"/>
              </a:rPr>
              <a:t>Quanto à alimentação vegetal inclui cereais, bagas, frutas e nozes.</a:t>
            </a:r>
            <a:endParaRPr/>
          </a:p>
          <a:p>
            <a:pPr marL="342900" lvl="0" indent="-342900" algn="just" rtl="0">
              <a:spcBef>
                <a:spcPts val="640"/>
              </a:spcBef>
              <a:spcAft>
                <a:spcPts val="0"/>
              </a:spcAft>
              <a:buClr>
                <a:schemeClr val="dk1"/>
              </a:buClr>
              <a:buSzPts val="3200"/>
              <a:buNone/>
            </a:pPr>
            <a:endParaRPr/>
          </a:p>
        </p:txBody>
      </p:sp>
      <p:pic>
        <p:nvPicPr>
          <p:cNvPr id="111" name="Google Shape;111;p3" descr="Corvos ajudam lobos a caçar guiando-os até às presasNOCTULA Channel | … o  que interessa deve ser partilhado!"/>
          <p:cNvPicPr preferRelativeResize="0"/>
          <p:nvPr/>
        </p:nvPicPr>
        <p:blipFill rotWithShape="1">
          <a:blip r:embed="rId3">
            <a:alphaModFix/>
          </a:blip>
          <a:srcRect/>
          <a:stretch/>
        </p:blipFill>
        <p:spPr>
          <a:xfrm>
            <a:off x="4716016" y="4221088"/>
            <a:ext cx="2880320" cy="1800200"/>
          </a:xfrm>
          <a:prstGeom prst="rect">
            <a:avLst/>
          </a:prstGeom>
          <a:noFill/>
          <a:ln>
            <a:noFill/>
          </a:ln>
        </p:spPr>
      </p:pic>
      <p:pic>
        <p:nvPicPr>
          <p:cNvPr id="112" name="Google Shape;112;p3" descr="Corvo-comum | Vida em Destaque - FCiências"/>
          <p:cNvPicPr preferRelativeResize="0"/>
          <p:nvPr/>
        </p:nvPicPr>
        <p:blipFill rotWithShape="1">
          <a:blip r:embed="rId4">
            <a:alphaModFix/>
          </a:blip>
          <a:srcRect/>
          <a:stretch/>
        </p:blipFill>
        <p:spPr>
          <a:xfrm>
            <a:off x="1043608" y="4221088"/>
            <a:ext cx="2575560" cy="17754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xfrm>
            <a:off x="457200" y="274638"/>
            <a:ext cx="8229600" cy="99412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omic Sans MS"/>
              <a:buNone/>
            </a:pPr>
            <a:r>
              <a:rPr lang="pt-PT" sz="3600" b="1">
                <a:latin typeface="Comic Sans MS"/>
                <a:ea typeface="Comic Sans MS"/>
                <a:cs typeface="Comic Sans MS"/>
                <a:sym typeface="Comic Sans MS"/>
              </a:rPr>
              <a:t>CORVOS</a:t>
            </a:r>
            <a:endParaRPr sz="3600"/>
          </a:p>
        </p:txBody>
      </p:sp>
      <p:sp>
        <p:nvSpPr>
          <p:cNvPr id="118" name="Google Shape;118;p4"/>
          <p:cNvSpPr txBox="1">
            <a:spLocks noGrp="1"/>
          </p:cNvSpPr>
          <p:nvPr>
            <p:ph type="body" idx="1"/>
          </p:nvPr>
        </p:nvSpPr>
        <p:spPr>
          <a:xfrm>
            <a:off x="457200" y="1412776"/>
            <a:ext cx="8229600" cy="5112568"/>
          </a:xfrm>
          <a:prstGeom prst="rect">
            <a:avLst/>
          </a:prstGeom>
          <a:noFill/>
          <a:ln>
            <a:noFill/>
          </a:ln>
        </p:spPr>
        <p:txBody>
          <a:bodyPr spcFirstLastPara="1" wrap="square" lIns="91425" tIns="45700" rIns="91425" bIns="45700" anchor="t" anchorCtr="0">
            <a:normAutofit fontScale="25000" lnSpcReduction="20000"/>
          </a:bodyPr>
          <a:lstStyle/>
          <a:p>
            <a:pPr marL="342900" lvl="0" indent="-342900" algn="just" rtl="0">
              <a:spcBef>
                <a:spcPts val="0"/>
              </a:spcBef>
              <a:spcAft>
                <a:spcPts val="0"/>
              </a:spcAft>
              <a:buClr>
                <a:schemeClr val="dk1"/>
              </a:buClr>
              <a:buSzPct val="100000"/>
              <a:buChar char="•"/>
            </a:pPr>
            <a:r>
              <a:rPr lang="pt-PT" sz="7200">
                <a:latin typeface="Comic Sans MS"/>
                <a:ea typeface="Comic Sans MS"/>
                <a:cs typeface="Comic Sans MS"/>
                <a:sym typeface="Comic Sans MS"/>
              </a:rPr>
              <a:t>Os CORVOS são pássaros grandes, têm um corpo robusto, uma cabeça pequena, um pescoço grosso, um bico longo e curvado, pernas fortes, uma longa cauda em forma de cunha e asas longas e estreitas. A sua plumagem é preta, com reflexos azuis e roxos incandescentes. Medem entre 50 a 70 centímetros de comprimento e o seu peso varia de 0,7 a 1,7 kg.</a:t>
            </a:r>
            <a:endParaRPr/>
          </a:p>
          <a:p>
            <a:pPr marL="342900" lvl="0" indent="-228600" algn="just" rtl="0">
              <a:spcBef>
                <a:spcPts val="360"/>
              </a:spcBef>
              <a:spcAft>
                <a:spcPts val="0"/>
              </a:spcAft>
              <a:buClr>
                <a:schemeClr val="dk1"/>
              </a:buClr>
              <a:buSzPct val="100000"/>
              <a:buNone/>
            </a:pPr>
            <a:endParaRPr sz="7200">
              <a:latin typeface="Comic Sans MS"/>
              <a:ea typeface="Comic Sans MS"/>
              <a:cs typeface="Comic Sans MS"/>
              <a:sym typeface="Comic Sans MS"/>
            </a:endParaRPr>
          </a:p>
          <a:p>
            <a:pPr marL="342900" lvl="0" indent="-342900" algn="just" rtl="0">
              <a:spcBef>
                <a:spcPts val="360"/>
              </a:spcBef>
              <a:spcAft>
                <a:spcPts val="0"/>
              </a:spcAft>
              <a:buClr>
                <a:schemeClr val="dk1"/>
              </a:buClr>
              <a:buSzPct val="100000"/>
              <a:buChar char="•"/>
            </a:pPr>
            <a:r>
              <a:rPr lang="pt-PT" sz="7200">
                <a:latin typeface="Comic Sans MS"/>
                <a:ea typeface="Comic Sans MS"/>
                <a:cs typeface="Comic Sans MS"/>
                <a:sym typeface="Comic Sans MS"/>
              </a:rPr>
              <a:t>São animais que vivem em bandos de dois a seis, mantêm o mesmo parceiro durante toda a vida e geralmente permanecem no mesmo território.</a:t>
            </a:r>
            <a:endParaRPr/>
          </a:p>
          <a:p>
            <a:pPr marL="342900" lvl="0" indent="-342900" algn="just" rtl="0">
              <a:spcBef>
                <a:spcPts val="360"/>
              </a:spcBef>
              <a:spcAft>
                <a:spcPts val="0"/>
              </a:spcAft>
              <a:buClr>
                <a:schemeClr val="dk1"/>
              </a:buClr>
              <a:buSzPct val="100000"/>
              <a:buNone/>
            </a:pPr>
            <a:endParaRPr sz="7200">
              <a:latin typeface="Comic Sans MS"/>
              <a:ea typeface="Comic Sans MS"/>
              <a:cs typeface="Comic Sans MS"/>
              <a:sym typeface="Comic Sans MS"/>
            </a:endParaRPr>
          </a:p>
          <a:p>
            <a:pPr marL="342900" lvl="0" indent="-342900" algn="just" rtl="0">
              <a:spcBef>
                <a:spcPts val="360"/>
              </a:spcBef>
              <a:spcAft>
                <a:spcPts val="0"/>
              </a:spcAft>
              <a:buClr>
                <a:schemeClr val="dk1"/>
              </a:buClr>
              <a:buSzPct val="100000"/>
              <a:buChar char="•"/>
            </a:pPr>
            <a:r>
              <a:rPr lang="pt-PT" sz="7200">
                <a:latin typeface="Comic Sans MS"/>
                <a:ea typeface="Comic Sans MS"/>
                <a:cs typeface="Comic Sans MS"/>
                <a:sym typeface="Comic Sans MS"/>
              </a:rPr>
              <a:t>Constroem os ninhos em lugares altos, como copas de árvores, saliências rochosas, em prédios antigos ou postes de energia. O seu ninho é em forma de taça e é construído com galhos, raízes, lama e cascas.</a:t>
            </a:r>
            <a:endParaRPr/>
          </a:p>
          <a:p>
            <a:pPr marL="342900" lvl="0" indent="-342900" algn="just" rtl="0">
              <a:spcBef>
                <a:spcPts val="360"/>
              </a:spcBef>
              <a:spcAft>
                <a:spcPts val="0"/>
              </a:spcAft>
              <a:buClr>
                <a:schemeClr val="dk1"/>
              </a:buClr>
              <a:buSzPct val="100000"/>
              <a:buNone/>
            </a:pPr>
            <a:endParaRPr sz="7200">
              <a:latin typeface="Comic Sans MS"/>
              <a:ea typeface="Comic Sans MS"/>
              <a:cs typeface="Comic Sans MS"/>
              <a:sym typeface="Comic Sans MS"/>
            </a:endParaRPr>
          </a:p>
          <a:p>
            <a:pPr marL="342900" lvl="0" indent="-342900" algn="just" rtl="0">
              <a:spcBef>
                <a:spcPts val="360"/>
              </a:spcBef>
              <a:spcAft>
                <a:spcPts val="0"/>
              </a:spcAft>
              <a:buClr>
                <a:schemeClr val="dk1"/>
              </a:buClr>
              <a:buSzPct val="100000"/>
              <a:buChar char="•"/>
            </a:pPr>
            <a:r>
              <a:rPr lang="pt-PT" sz="7200">
                <a:latin typeface="Comic Sans MS"/>
                <a:ea typeface="Comic Sans MS"/>
                <a:cs typeface="Comic Sans MS"/>
                <a:sym typeface="Comic Sans MS"/>
              </a:rPr>
              <a:t>São pássaros tímidos e medrosos, mas se morarem perto dos centros urbanos, adaptam-se perfeitamente. Podem até ser facilmente domesticados. Possuem uma grande inteligência e uma excelente capacidade de imitar sons, incluindo a voz humana. Regra geral, vivem entre 10 a 15 anos quando em estado selvagem. Em cativeiro a esperança de vida é de 13 anos.</a:t>
            </a:r>
            <a:endParaRPr/>
          </a:p>
          <a:p>
            <a:pPr marL="342900" lvl="0" indent="-292100" algn="l" rtl="0">
              <a:spcBef>
                <a:spcPts val="160"/>
              </a:spcBef>
              <a:spcAft>
                <a:spcPts val="0"/>
              </a:spcAft>
              <a:buClr>
                <a:schemeClr val="dk1"/>
              </a:buClr>
              <a:buSzPct val="1000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omic Sans MS"/>
              <a:buNone/>
            </a:pPr>
            <a:r>
              <a:rPr lang="pt-PT" sz="3600" b="1">
                <a:latin typeface="Comic Sans MS"/>
                <a:ea typeface="Comic Sans MS"/>
                <a:cs typeface="Comic Sans MS"/>
                <a:sym typeface="Comic Sans MS"/>
              </a:rPr>
              <a:t>FALCÃO</a:t>
            </a:r>
            <a:endParaRPr sz="3600" b="1">
              <a:latin typeface="Comic Sans MS"/>
              <a:ea typeface="Comic Sans MS"/>
              <a:cs typeface="Comic Sans MS"/>
              <a:sym typeface="Comic Sans MS"/>
            </a:endParaRPr>
          </a:p>
        </p:txBody>
      </p:sp>
      <p:sp>
        <p:nvSpPr>
          <p:cNvPr id="124" name="Google Shape;124;p5"/>
          <p:cNvSpPr txBox="1">
            <a:spLocks noGrp="1"/>
          </p:cNvSpPr>
          <p:nvPr>
            <p:ph type="body" idx="1"/>
          </p:nvPr>
        </p:nvSpPr>
        <p:spPr>
          <a:xfrm>
            <a:off x="457200" y="1600200"/>
            <a:ext cx="8229600" cy="4709120"/>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1800"/>
              <a:buChar char="•"/>
            </a:pPr>
            <a:r>
              <a:rPr lang="pt-PT" sz="1800">
                <a:latin typeface="Comic Sans MS"/>
                <a:ea typeface="Comic Sans MS"/>
                <a:cs typeface="Comic Sans MS"/>
                <a:sym typeface="Comic Sans MS"/>
              </a:rPr>
              <a:t>Os FALCÕES são provavelmente uma das aves mais interessantes e admiráveis do mundo e símbolo de muitos países, o seu tamanho pode ser muito diferente porque existem falcões pequenos e outros falcões mais imponentes, sendo que o maior pode até caçar e comer o menor. </a:t>
            </a:r>
            <a:endParaRPr sz="1800">
              <a:latin typeface="Comic Sans MS"/>
              <a:ea typeface="Comic Sans MS"/>
              <a:cs typeface="Comic Sans MS"/>
              <a:sym typeface="Comic Sans MS"/>
            </a:endParaRPr>
          </a:p>
          <a:p>
            <a:pPr marL="342900" lvl="0" indent="-228600" algn="just" rtl="0">
              <a:spcBef>
                <a:spcPts val="360"/>
              </a:spcBef>
              <a:spcAft>
                <a:spcPts val="0"/>
              </a:spcAft>
              <a:buClr>
                <a:schemeClr val="dk1"/>
              </a:buClr>
              <a:buSzPts val="1800"/>
              <a:buNone/>
            </a:pPr>
            <a:endParaRPr sz="1800">
              <a:latin typeface="Comic Sans MS"/>
              <a:ea typeface="Comic Sans MS"/>
              <a:cs typeface="Comic Sans MS"/>
              <a:sym typeface="Comic Sans MS"/>
            </a:endParaRPr>
          </a:p>
          <a:p>
            <a:pPr marL="342900" lvl="0" indent="-342900" algn="just" rtl="0">
              <a:spcBef>
                <a:spcPts val="360"/>
              </a:spcBef>
              <a:spcAft>
                <a:spcPts val="0"/>
              </a:spcAft>
              <a:buClr>
                <a:schemeClr val="dk1"/>
              </a:buClr>
              <a:buSzPts val="1800"/>
              <a:buChar char="•"/>
            </a:pPr>
            <a:r>
              <a:rPr lang="pt-PT" sz="1800">
                <a:latin typeface="Comic Sans MS"/>
                <a:ea typeface="Comic Sans MS"/>
                <a:cs typeface="Comic Sans MS"/>
                <a:sym typeface="Comic Sans MS"/>
              </a:rPr>
              <a:t>Visão e conhecimento são os significados mais importantes sobre o falcão. O falcão é um emblema solar relacionado ao sucesso e à vitória. Em relação ao sol, o falcão é um símbolo do nascer do sol. Também é o rei de todos os pássaros.</a:t>
            </a:r>
            <a:endParaRPr/>
          </a:p>
          <a:p>
            <a:pPr marL="342900" lvl="0" indent="-139700" algn="l" rtl="0">
              <a:spcBef>
                <a:spcPts val="640"/>
              </a:spcBef>
              <a:spcAft>
                <a:spcPts val="0"/>
              </a:spcAft>
              <a:buClr>
                <a:schemeClr val="dk1"/>
              </a:buClr>
              <a:buSzPts val="3200"/>
              <a:buNone/>
            </a:pPr>
            <a:endParaRPr/>
          </a:p>
        </p:txBody>
      </p:sp>
      <p:pic>
        <p:nvPicPr>
          <p:cNvPr id="125" name="Google Shape;125;p5" descr="Falcão - Aves - InfoEscola"/>
          <p:cNvPicPr preferRelativeResize="0"/>
          <p:nvPr/>
        </p:nvPicPr>
        <p:blipFill rotWithShape="1">
          <a:blip r:embed="rId3">
            <a:alphaModFix/>
          </a:blip>
          <a:srcRect/>
          <a:stretch/>
        </p:blipFill>
        <p:spPr>
          <a:xfrm>
            <a:off x="899592" y="4365104"/>
            <a:ext cx="3024336" cy="1800200"/>
          </a:xfrm>
          <a:prstGeom prst="rect">
            <a:avLst/>
          </a:prstGeom>
          <a:noFill/>
          <a:ln>
            <a:noFill/>
          </a:ln>
        </p:spPr>
      </p:pic>
      <p:pic>
        <p:nvPicPr>
          <p:cNvPr id="126" name="Google Shape;126;p5" descr="Características do Falcão Peregrino, Relógio e Brasileiros | Portal dos  Animais"/>
          <p:cNvPicPr preferRelativeResize="0"/>
          <p:nvPr/>
        </p:nvPicPr>
        <p:blipFill rotWithShape="1">
          <a:blip r:embed="rId4">
            <a:alphaModFix/>
          </a:blip>
          <a:srcRect/>
          <a:stretch/>
        </p:blipFill>
        <p:spPr>
          <a:xfrm>
            <a:off x="4860032" y="4077072"/>
            <a:ext cx="3312368" cy="207803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457200" y="274638"/>
            <a:ext cx="8229600" cy="99412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omic Sans MS"/>
              <a:buNone/>
            </a:pPr>
            <a:r>
              <a:rPr lang="pt-PT" sz="3600" b="1">
                <a:latin typeface="Comic Sans MS"/>
                <a:ea typeface="Comic Sans MS"/>
                <a:cs typeface="Comic Sans MS"/>
                <a:sym typeface="Comic Sans MS"/>
              </a:rPr>
              <a:t>FALCÃO</a:t>
            </a:r>
            <a:endParaRPr sz="3600"/>
          </a:p>
        </p:txBody>
      </p:sp>
      <p:sp>
        <p:nvSpPr>
          <p:cNvPr id="132" name="Google Shape;132;p6"/>
          <p:cNvSpPr txBox="1">
            <a:spLocks noGrp="1"/>
          </p:cNvSpPr>
          <p:nvPr>
            <p:ph type="body" idx="1"/>
          </p:nvPr>
        </p:nvSpPr>
        <p:spPr>
          <a:xfrm>
            <a:off x="457200" y="1412776"/>
            <a:ext cx="8229600" cy="5112568"/>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1800"/>
              <a:buChar char="•"/>
            </a:pPr>
            <a:r>
              <a:rPr lang="pt-PT" sz="1800">
                <a:latin typeface="Comic Sans MS"/>
                <a:ea typeface="Comic Sans MS"/>
                <a:cs typeface="Comic Sans MS"/>
                <a:sym typeface="Comic Sans MS"/>
              </a:rPr>
              <a:t>O FALCÃO é carnívoro, algumas espécies de falcões comem apenas pássaros, enquanto outras estão interessadas em pequenos animais terrestres, como rãs, cobras e lagartos, alguns falcões comem morcegos. Os falcões roubam presas, como pequenos invertebrados ou peixes, de outros raptores em voou. Espécies menores de falcões alimentam-se de pequenos répteis, roedores e insetos.</a:t>
            </a:r>
            <a:endParaRPr/>
          </a:p>
          <a:p>
            <a:pPr marL="342900" lvl="0" indent="-342900" algn="just" rtl="0">
              <a:spcBef>
                <a:spcPts val="360"/>
              </a:spcBef>
              <a:spcAft>
                <a:spcPts val="0"/>
              </a:spcAft>
              <a:buClr>
                <a:schemeClr val="dk1"/>
              </a:buClr>
              <a:buSzPts val="1800"/>
              <a:buNone/>
            </a:pPr>
            <a:endParaRPr sz="1800">
              <a:latin typeface="Comic Sans MS"/>
              <a:ea typeface="Comic Sans MS"/>
              <a:cs typeface="Comic Sans MS"/>
              <a:sym typeface="Comic Sans MS"/>
            </a:endParaRPr>
          </a:p>
          <a:p>
            <a:pPr marL="342900" lvl="0" indent="-342900" algn="just" rtl="0">
              <a:spcBef>
                <a:spcPts val="360"/>
              </a:spcBef>
              <a:spcAft>
                <a:spcPts val="0"/>
              </a:spcAft>
              <a:buClr>
                <a:schemeClr val="dk1"/>
              </a:buClr>
              <a:buSzPts val="1800"/>
              <a:buChar char="•"/>
            </a:pPr>
            <a:r>
              <a:rPr lang="pt-PT" sz="1800">
                <a:latin typeface="Comic Sans MS"/>
                <a:ea typeface="Comic Sans MS"/>
                <a:cs typeface="Comic Sans MS"/>
                <a:sym typeface="Comic Sans MS"/>
              </a:rPr>
              <a:t>Os FALCÕES caçam mamíferos terrestres menores, como camundongos, ratos, esquilos e, provavelmente, os maiores e mais valiosos de todos, os coelhos, podem comer alguns animais marinhos que ficam perto da superfície.</a:t>
            </a:r>
            <a:endParaRPr sz="1800">
              <a:latin typeface="Comic Sans MS"/>
              <a:ea typeface="Comic Sans MS"/>
              <a:cs typeface="Comic Sans MS"/>
              <a:sym typeface="Comic Sans MS"/>
            </a:endParaRPr>
          </a:p>
          <a:p>
            <a:pPr marL="342900" lvl="0" indent="-228600" algn="just" rtl="0">
              <a:spcBef>
                <a:spcPts val="360"/>
              </a:spcBef>
              <a:spcAft>
                <a:spcPts val="0"/>
              </a:spcAft>
              <a:buClr>
                <a:schemeClr val="dk1"/>
              </a:buClr>
              <a:buSzPts val="1800"/>
              <a:buNone/>
            </a:pPr>
            <a:endParaRPr sz="1800">
              <a:latin typeface="Comic Sans MS"/>
              <a:ea typeface="Comic Sans MS"/>
              <a:cs typeface="Comic Sans MS"/>
              <a:sym typeface="Comic Sans MS"/>
            </a:endParaRPr>
          </a:p>
          <a:p>
            <a:pPr marL="342900" lvl="0" indent="-139700" algn="l" rtl="0">
              <a:spcBef>
                <a:spcPts val="640"/>
              </a:spcBef>
              <a:spcAft>
                <a:spcPts val="0"/>
              </a:spcAft>
              <a:buClr>
                <a:schemeClr val="dk1"/>
              </a:buClr>
              <a:buSzPts val="3200"/>
              <a:buNone/>
            </a:pPr>
            <a:endParaRPr/>
          </a:p>
        </p:txBody>
      </p:sp>
      <p:pic>
        <p:nvPicPr>
          <p:cNvPr id="133" name="Google Shape;133;p6" descr="Falcão-Peregrino → Características, Alimentação e Reprodução!"/>
          <p:cNvPicPr preferRelativeResize="0"/>
          <p:nvPr/>
        </p:nvPicPr>
        <p:blipFill rotWithShape="1">
          <a:blip r:embed="rId3">
            <a:alphaModFix/>
          </a:blip>
          <a:srcRect/>
          <a:stretch/>
        </p:blipFill>
        <p:spPr>
          <a:xfrm>
            <a:off x="1115616" y="4653136"/>
            <a:ext cx="2736304" cy="1603425"/>
          </a:xfrm>
          <a:prstGeom prst="rect">
            <a:avLst/>
          </a:prstGeom>
          <a:noFill/>
          <a:ln>
            <a:noFill/>
          </a:ln>
        </p:spPr>
      </p:pic>
      <p:pic>
        <p:nvPicPr>
          <p:cNvPr id="134" name="Google Shape;134;p6" descr="Falcão-peregrino - Características e hábitos da espécie andarilha"/>
          <p:cNvPicPr preferRelativeResize="0"/>
          <p:nvPr/>
        </p:nvPicPr>
        <p:blipFill rotWithShape="1">
          <a:blip r:embed="rId4">
            <a:alphaModFix/>
          </a:blip>
          <a:srcRect/>
          <a:stretch/>
        </p:blipFill>
        <p:spPr>
          <a:xfrm>
            <a:off x="4788024" y="4437112"/>
            <a:ext cx="3096344" cy="18559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omic Sans MS"/>
              <a:buNone/>
            </a:pPr>
            <a:r>
              <a:rPr lang="pt-PT" sz="3600" b="1">
                <a:latin typeface="Comic Sans MS"/>
                <a:ea typeface="Comic Sans MS"/>
                <a:cs typeface="Comic Sans MS"/>
                <a:sym typeface="Comic Sans MS"/>
              </a:rPr>
              <a:t>FALCÃO</a:t>
            </a:r>
            <a:endParaRPr sz="3600"/>
          </a:p>
        </p:txBody>
      </p:sp>
      <p:sp>
        <p:nvSpPr>
          <p:cNvPr id="140" name="Google Shape;140;p7"/>
          <p:cNvSpPr txBox="1">
            <a:spLocks noGrp="1"/>
          </p:cNvSpPr>
          <p:nvPr>
            <p:ph type="body" idx="1"/>
          </p:nvPr>
        </p:nvSpPr>
        <p:spPr>
          <a:xfrm>
            <a:off x="457200" y="1600200"/>
            <a:ext cx="8229600" cy="4781128"/>
          </a:xfrm>
          <a:prstGeom prst="rect">
            <a:avLst/>
          </a:prstGeom>
          <a:noFill/>
          <a:ln>
            <a:noFill/>
          </a:ln>
        </p:spPr>
        <p:txBody>
          <a:bodyPr spcFirstLastPara="1" wrap="square" lIns="91425" tIns="45700" rIns="91425" bIns="45700" anchor="t" anchorCtr="0">
            <a:normAutofit lnSpcReduction="10000"/>
          </a:bodyPr>
          <a:lstStyle/>
          <a:p>
            <a:pPr marL="342900" lvl="0" indent="-342900" algn="just" rtl="0">
              <a:spcBef>
                <a:spcPts val="0"/>
              </a:spcBef>
              <a:spcAft>
                <a:spcPts val="0"/>
              </a:spcAft>
              <a:buClr>
                <a:schemeClr val="dk1"/>
              </a:buClr>
              <a:buSzPts val="1800"/>
              <a:buChar char="•"/>
            </a:pPr>
            <a:r>
              <a:rPr lang="pt-PT" sz="1800">
                <a:latin typeface="Comic Sans MS"/>
                <a:ea typeface="Comic Sans MS"/>
                <a:cs typeface="Comic Sans MS"/>
                <a:sym typeface="Comic Sans MS"/>
              </a:rPr>
              <a:t>Os FALCÕES são as menores aves de rapina medindo cerca de 15 a 60 cm de comprimento. São também muito leves pesando entre 35g a 1,7 kg. </a:t>
            </a:r>
            <a:endParaRPr/>
          </a:p>
          <a:p>
            <a:pPr marL="342900" lvl="0" indent="-228600" algn="just" rtl="0">
              <a:spcBef>
                <a:spcPts val="360"/>
              </a:spcBef>
              <a:spcAft>
                <a:spcPts val="0"/>
              </a:spcAft>
              <a:buClr>
                <a:schemeClr val="dk1"/>
              </a:buClr>
              <a:buSzPts val="1800"/>
              <a:buNone/>
            </a:pPr>
            <a:endParaRPr sz="1800">
              <a:latin typeface="Comic Sans MS"/>
              <a:ea typeface="Comic Sans MS"/>
              <a:cs typeface="Comic Sans MS"/>
              <a:sym typeface="Comic Sans MS"/>
            </a:endParaRPr>
          </a:p>
          <a:p>
            <a:pPr marL="342900" lvl="0" indent="-342900" algn="just" rtl="0">
              <a:spcBef>
                <a:spcPts val="360"/>
              </a:spcBef>
              <a:spcAft>
                <a:spcPts val="0"/>
              </a:spcAft>
              <a:buClr>
                <a:schemeClr val="dk1"/>
              </a:buClr>
              <a:buSzPts val="1800"/>
              <a:buChar char="•"/>
            </a:pPr>
            <a:r>
              <a:rPr lang="pt-PT" sz="1800">
                <a:latin typeface="Comic Sans MS"/>
                <a:ea typeface="Comic Sans MS"/>
                <a:cs typeface="Comic Sans MS"/>
                <a:sym typeface="Comic Sans MS"/>
              </a:rPr>
              <a:t>O que diferencia os falcões das demais aves de rapina é o fato de terem evoluído no sentido de uma especialização no voo em velocidade, facilitado pelas asas pontiagudas e finas, favorecendo a caça em espaços abertos, daí o fato dos falcões não serem aves de ambientes florestais, preferindo montanhas e penhascos, pradarias, estepes e desertos.</a:t>
            </a:r>
            <a:endParaRPr/>
          </a:p>
          <a:p>
            <a:pPr marL="342900" lvl="0" indent="-228600" algn="just" rtl="0">
              <a:spcBef>
                <a:spcPts val="360"/>
              </a:spcBef>
              <a:spcAft>
                <a:spcPts val="0"/>
              </a:spcAft>
              <a:buClr>
                <a:schemeClr val="dk1"/>
              </a:buClr>
              <a:buSzPts val="1800"/>
              <a:buNone/>
            </a:pPr>
            <a:endParaRPr sz="1800">
              <a:latin typeface="Comic Sans MS"/>
              <a:ea typeface="Comic Sans MS"/>
              <a:cs typeface="Comic Sans MS"/>
              <a:sym typeface="Comic Sans MS"/>
            </a:endParaRPr>
          </a:p>
          <a:p>
            <a:pPr marL="342900" lvl="0" indent="-342900" algn="just" rtl="0">
              <a:spcBef>
                <a:spcPts val="360"/>
              </a:spcBef>
              <a:spcAft>
                <a:spcPts val="0"/>
              </a:spcAft>
              <a:buClr>
                <a:schemeClr val="dk1"/>
              </a:buClr>
              <a:buSzPts val="1800"/>
              <a:buChar char="•"/>
            </a:pPr>
            <a:r>
              <a:rPr lang="pt-PT" sz="1800">
                <a:latin typeface="Comic Sans MS"/>
                <a:ea typeface="Comic Sans MS"/>
                <a:cs typeface="Comic Sans MS"/>
                <a:sym typeface="Comic Sans MS"/>
              </a:rPr>
              <a:t>O</a:t>
            </a:r>
            <a:r>
              <a:rPr lang="pt-PT" sz="1800" u="sng">
                <a:latin typeface="Comic Sans MS"/>
                <a:ea typeface="Comic Sans MS"/>
                <a:cs typeface="Comic Sans MS"/>
                <a:sym typeface="Comic Sans MS"/>
              </a:rPr>
              <a:t> Falcão Peregrino </a:t>
            </a:r>
            <a:r>
              <a:rPr lang="pt-PT" sz="1800">
                <a:latin typeface="Comic Sans MS"/>
                <a:ea typeface="Comic Sans MS"/>
                <a:cs typeface="Comic Sans MS"/>
                <a:sym typeface="Comic Sans MS"/>
              </a:rPr>
              <a:t>é especializado na caça de aves médias e grandes em voo, pode atingir 430 km/h em voo picado e é o animal mais rápido da terra.</a:t>
            </a:r>
            <a:endParaRPr/>
          </a:p>
          <a:p>
            <a:pPr marL="342900" lvl="0" indent="-228600" algn="just" rtl="0">
              <a:spcBef>
                <a:spcPts val="360"/>
              </a:spcBef>
              <a:spcAft>
                <a:spcPts val="0"/>
              </a:spcAft>
              <a:buClr>
                <a:schemeClr val="dk1"/>
              </a:buClr>
              <a:buSzPts val="1800"/>
              <a:buNone/>
            </a:pPr>
            <a:endParaRPr sz="1800">
              <a:latin typeface="Comic Sans MS"/>
              <a:ea typeface="Comic Sans MS"/>
              <a:cs typeface="Comic Sans MS"/>
              <a:sym typeface="Comic Sans MS"/>
            </a:endParaRPr>
          </a:p>
          <a:p>
            <a:pPr marL="342900" lvl="0" indent="-342900" algn="just" rtl="0">
              <a:spcBef>
                <a:spcPts val="360"/>
              </a:spcBef>
              <a:spcAft>
                <a:spcPts val="0"/>
              </a:spcAft>
              <a:buClr>
                <a:schemeClr val="dk1"/>
              </a:buClr>
              <a:buSzPts val="1800"/>
              <a:buChar char="•"/>
            </a:pPr>
            <a:r>
              <a:rPr lang="pt-PT" sz="1800">
                <a:latin typeface="Comic Sans MS"/>
                <a:ea typeface="Comic Sans MS"/>
                <a:cs typeface="Comic Sans MS"/>
                <a:sym typeface="Comic Sans MS"/>
              </a:rPr>
              <a:t>Há um número incalculável de tipos de falcões, de espécies, cores, tamanhos e formas diferentes, cada uma com características únicas que as diferenciam das outras.</a:t>
            </a: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omic Sans MS"/>
              <a:buNone/>
            </a:pPr>
            <a:r>
              <a:rPr lang="pt-PT" sz="3600" b="1">
                <a:latin typeface="Comic Sans MS"/>
                <a:ea typeface="Comic Sans MS"/>
                <a:cs typeface="Comic Sans MS"/>
                <a:sym typeface="Comic Sans MS"/>
              </a:rPr>
              <a:t>Gaivota</a:t>
            </a:r>
            <a:endParaRPr sz="3600" b="1">
              <a:latin typeface="Comic Sans MS"/>
              <a:ea typeface="Comic Sans MS"/>
              <a:cs typeface="Comic Sans MS"/>
              <a:sym typeface="Comic Sans MS"/>
            </a:endParaRPr>
          </a:p>
        </p:txBody>
      </p:sp>
      <p:sp>
        <p:nvSpPr>
          <p:cNvPr id="146" name="Google Shape;146;p8"/>
          <p:cNvSpPr txBox="1">
            <a:spLocks noGrp="1"/>
          </p:cNvSpPr>
          <p:nvPr>
            <p:ph type="body" idx="1"/>
          </p:nvPr>
        </p:nvSpPr>
        <p:spPr>
          <a:xfrm>
            <a:off x="457200" y="1600200"/>
            <a:ext cx="8229600" cy="4925144"/>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1800"/>
              <a:buChar char="•"/>
            </a:pPr>
            <a:r>
              <a:rPr lang="pt-PT" sz="1800">
                <a:latin typeface="Comic Sans MS"/>
                <a:ea typeface="Comic Sans MS"/>
                <a:cs typeface="Comic Sans MS"/>
                <a:sym typeface="Comic Sans MS"/>
              </a:rPr>
              <a:t>A GAIVOTA é uma ave muito inteligente, que se destaca pela sua capacidade comunicativa, tanto para se proteger como para se reproduzir e se alimentar, é uma espécie muito hábil quando se trata de mover-se através da água, graças às suas patas com dedos palmados.</a:t>
            </a:r>
            <a:endParaRPr/>
          </a:p>
          <a:p>
            <a:pPr marL="342900" lvl="0" indent="-228600" algn="just" rtl="0">
              <a:spcBef>
                <a:spcPts val="360"/>
              </a:spcBef>
              <a:spcAft>
                <a:spcPts val="0"/>
              </a:spcAft>
              <a:buClr>
                <a:schemeClr val="dk1"/>
              </a:buClr>
              <a:buSzPts val="1800"/>
              <a:buNone/>
            </a:pPr>
            <a:endParaRPr sz="1800">
              <a:latin typeface="Comic Sans MS"/>
              <a:ea typeface="Comic Sans MS"/>
              <a:cs typeface="Comic Sans MS"/>
              <a:sym typeface="Comic Sans MS"/>
            </a:endParaRPr>
          </a:p>
          <a:p>
            <a:pPr marL="342900" lvl="0" indent="-342900" algn="just" rtl="0">
              <a:spcBef>
                <a:spcPts val="360"/>
              </a:spcBef>
              <a:spcAft>
                <a:spcPts val="0"/>
              </a:spcAft>
              <a:buClr>
                <a:schemeClr val="dk1"/>
              </a:buClr>
              <a:buSzPts val="1800"/>
              <a:buChar char="•"/>
            </a:pPr>
            <a:r>
              <a:rPr lang="pt-PT" sz="1800">
                <a:latin typeface="Comic Sans MS"/>
                <a:ea typeface="Comic Sans MS"/>
                <a:cs typeface="Comic Sans MS"/>
                <a:sym typeface="Comic Sans MS"/>
              </a:rPr>
              <a:t>A gaivota é uma espécie de ave muito popular na América e na Europa. Ela pertence à família dos láridos, pássaros palmípedes dos caradiformes. Este tipo de ave foi estabelecido em todo o mundo em muitos lugares, exceto em desertos, florestas tropicais e certas ilhas do Pacífico e Antártica.</a:t>
            </a:r>
            <a:endParaRPr/>
          </a:p>
          <a:p>
            <a:pPr marL="342900" lvl="0" indent="-139700" algn="l" rtl="0">
              <a:spcBef>
                <a:spcPts val="640"/>
              </a:spcBef>
              <a:spcAft>
                <a:spcPts val="0"/>
              </a:spcAft>
              <a:buClr>
                <a:schemeClr val="dk1"/>
              </a:buClr>
              <a:buSzPts val="3200"/>
              <a:buNone/>
            </a:pPr>
            <a:endParaRPr/>
          </a:p>
        </p:txBody>
      </p:sp>
      <p:pic>
        <p:nvPicPr>
          <p:cNvPr id="147" name="Google Shape;147;p8" descr="https://upload.wikimedia.org/wikipedia/commons/thumb/2/25/Gaivota_Nazarena.jpg/220px-Gaivota_Nazarena.jpg">
            <a:hlinkClick r:id="rId3"/>
          </p:cNvPr>
          <p:cNvPicPr preferRelativeResize="0"/>
          <p:nvPr/>
        </p:nvPicPr>
        <p:blipFill rotWithShape="1">
          <a:blip r:embed="rId4">
            <a:alphaModFix/>
          </a:blip>
          <a:srcRect/>
          <a:stretch/>
        </p:blipFill>
        <p:spPr>
          <a:xfrm>
            <a:off x="1115616" y="4653136"/>
            <a:ext cx="3024336" cy="1656184"/>
          </a:xfrm>
          <a:prstGeom prst="rect">
            <a:avLst/>
          </a:prstGeom>
          <a:noFill/>
          <a:ln>
            <a:noFill/>
          </a:ln>
        </p:spPr>
      </p:pic>
      <p:pic>
        <p:nvPicPr>
          <p:cNvPr id="148" name="Google Shape;148;p8"/>
          <p:cNvPicPr preferRelativeResize="0"/>
          <p:nvPr/>
        </p:nvPicPr>
        <p:blipFill rotWithShape="1">
          <a:blip r:embed="rId5">
            <a:alphaModFix/>
          </a:blip>
          <a:srcRect/>
          <a:stretch/>
        </p:blipFill>
        <p:spPr>
          <a:xfrm>
            <a:off x="4644008" y="4365104"/>
            <a:ext cx="3096344" cy="1934716"/>
          </a:xfrm>
          <a:prstGeom prst="rect">
            <a:avLst/>
          </a:prstGeom>
          <a:noFill/>
          <a:ln>
            <a:noFill/>
          </a:ln>
        </p:spPr>
      </p:pic>
      <p:sp>
        <p:nvSpPr>
          <p:cNvPr id="7" name="Google Shape;103;p2">
            <a:extLst>
              <a:ext uri="{FF2B5EF4-FFF2-40B4-BE49-F238E27FC236}">
                <a16:creationId xmlns:a16="http://schemas.microsoft.com/office/drawing/2014/main" id="{E794CDCB-5836-4457-8A5E-A14537DE0E1D}"/>
              </a:ext>
            </a:extLst>
          </p:cNvPr>
          <p:cNvSpPr txBox="1"/>
          <p:nvPr/>
        </p:nvSpPr>
        <p:spPr>
          <a:xfrm>
            <a:off x="4718653" y="6383262"/>
            <a:ext cx="316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PT" dirty="0">
                <a:latin typeface="Calibri"/>
                <a:ea typeface="Calibri"/>
                <a:cs typeface="Calibri"/>
                <a:sym typeface="Calibri"/>
              </a:rPr>
              <a:t>Fonte: Beatriz </a:t>
            </a:r>
            <a:r>
              <a:rPr lang="pt-PT" dirty="0" err="1">
                <a:latin typeface="Calibri"/>
                <a:ea typeface="Calibri"/>
                <a:cs typeface="Calibri"/>
                <a:sym typeface="Calibri"/>
              </a:rPr>
              <a:t>Brimbote</a:t>
            </a:r>
            <a:r>
              <a:rPr lang="pt-PT" dirty="0">
                <a:latin typeface="Calibri"/>
                <a:ea typeface="Calibri"/>
                <a:cs typeface="Calibri"/>
                <a:sym typeface="Calibri"/>
              </a:rPr>
              <a:t>, Nazaré 2020 </a:t>
            </a:r>
            <a:endParaRPr dirty="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457200" y="274638"/>
            <a:ext cx="8229600" cy="106613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omic Sans MS"/>
              <a:buNone/>
            </a:pPr>
            <a:r>
              <a:rPr lang="pt-PT" sz="3600" b="1">
                <a:latin typeface="Comic Sans MS"/>
                <a:ea typeface="Comic Sans MS"/>
                <a:cs typeface="Comic Sans MS"/>
                <a:sym typeface="Comic Sans MS"/>
              </a:rPr>
              <a:t>Gaivota</a:t>
            </a:r>
            <a:endParaRPr sz="3600"/>
          </a:p>
        </p:txBody>
      </p:sp>
      <p:sp>
        <p:nvSpPr>
          <p:cNvPr id="155" name="Google Shape;155;p9"/>
          <p:cNvSpPr txBox="1">
            <a:spLocks noGrp="1"/>
          </p:cNvSpPr>
          <p:nvPr>
            <p:ph type="body" idx="1"/>
          </p:nvPr>
        </p:nvSpPr>
        <p:spPr>
          <a:xfrm>
            <a:off x="457200" y="1484784"/>
            <a:ext cx="8229600" cy="5112568"/>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1800"/>
              <a:buChar char="•"/>
            </a:pPr>
            <a:r>
              <a:rPr lang="pt-PT" sz="1800">
                <a:latin typeface="Comic Sans MS"/>
                <a:ea typeface="Comic Sans MS"/>
                <a:cs typeface="Comic Sans MS"/>
                <a:sym typeface="Comic Sans MS"/>
              </a:rPr>
              <a:t>A GAIVOTA está sempre à procura de comer, em todos os momentos. É uma ave carnívora, carniceira e sua dieta é baseada em diferentes animais marinhos, como peixes, lulas ou caranguejos. Além disso, também comem insetos, restos de comida que estão em decomposição e até vegetais.</a:t>
            </a:r>
            <a:endParaRPr/>
          </a:p>
          <a:p>
            <a:pPr marL="342900" lvl="0" indent="-228600" algn="just" rtl="0">
              <a:spcBef>
                <a:spcPts val="360"/>
              </a:spcBef>
              <a:spcAft>
                <a:spcPts val="0"/>
              </a:spcAft>
              <a:buClr>
                <a:schemeClr val="dk1"/>
              </a:buClr>
              <a:buSzPts val="1800"/>
              <a:buNone/>
            </a:pPr>
            <a:endParaRPr sz="1800">
              <a:latin typeface="Comic Sans MS"/>
              <a:ea typeface="Comic Sans MS"/>
              <a:cs typeface="Comic Sans MS"/>
              <a:sym typeface="Comic Sans MS"/>
            </a:endParaRPr>
          </a:p>
          <a:p>
            <a:pPr marL="342900" lvl="0" indent="-342900" algn="just" rtl="0">
              <a:spcBef>
                <a:spcPts val="360"/>
              </a:spcBef>
              <a:spcAft>
                <a:spcPts val="0"/>
              </a:spcAft>
              <a:buClr>
                <a:schemeClr val="dk1"/>
              </a:buClr>
              <a:buSzPts val="1800"/>
              <a:buChar char="•"/>
            </a:pPr>
            <a:r>
              <a:rPr lang="pt-PT" sz="1800">
                <a:latin typeface="Comic Sans MS"/>
                <a:ea typeface="Comic Sans MS"/>
                <a:cs typeface="Comic Sans MS"/>
                <a:sym typeface="Comic Sans MS"/>
              </a:rPr>
              <a:t>A vantagem desta ave marinha é que sua alimentação é muito variada, não tendo qualquer problema para se alimentar em regiões populosas ou remotas, encontram sempre o que comer, podendo até ingerir pequenos roedores, pombas ou pássaros.</a:t>
            </a:r>
            <a:endParaRPr/>
          </a:p>
          <a:p>
            <a:pPr marL="342900" lvl="0" indent="-139700" algn="l" rtl="0">
              <a:spcBef>
                <a:spcPts val="640"/>
              </a:spcBef>
              <a:spcAft>
                <a:spcPts val="0"/>
              </a:spcAft>
              <a:buClr>
                <a:schemeClr val="dk1"/>
              </a:buClr>
              <a:buSzPts val="3200"/>
              <a:buNone/>
            </a:pPr>
            <a:endParaRPr/>
          </a:p>
        </p:txBody>
      </p:sp>
      <p:pic>
        <p:nvPicPr>
          <p:cNvPr id="156" name="Google Shape;156;p9" descr="gaivota: características"/>
          <p:cNvPicPr preferRelativeResize="0"/>
          <p:nvPr/>
        </p:nvPicPr>
        <p:blipFill rotWithShape="1">
          <a:blip r:embed="rId3">
            <a:alphaModFix/>
          </a:blip>
          <a:srcRect/>
          <a:stretch/>
        </p:blipFill>
        <p:spPr>
          <a:xfrm>
            <a:off x="5004048" y="4221088"/>
            <a:ext cx="3240360" cy="2160240"/>
          </a:xfrm>
          <a:prstGeom prst="rect">
            <a:avLst/>
          </a:prstGeom>
          <a:noFill/>
          <a:ln>
            <a:noFill/>
          </a:ln>
        </p:spPr>
      </p:pic>
      <p:pic>
        <p:nvPicPr>
          <p:cNvPr id="157" name="Google Shape;157;p9" descr="Ataques de gaivotas fazem baleias mudarem forma de respirar -  topbiologia.com"/>
          <p:cNvPicPr preferRelativeResize="0"/>
          <p:nvPr/>
        </p:nvPicPr>
        <p:blipFill rotWithShape="1">
          <a:blip r:embed="rId4">
            <a:alphaModFix/>
          </a:blip>
          <a:srcRect/>
          <a:stretch/>
        </p:blipFill>
        <p:spPr>
          <a:xfrm>
            <a:off x="1187624" y="4581128"/>
            <a:ext cx="3312368" cy="1928996"/>
          </a:xfrm>
          <a:prstGeom prst="rect">
            <a:avLst/>
          </a:prstGeom>
          <a:noFill/>
          <a:ln>
            <a:noFill/>
          </a:ln>
        </p:spPr>
      </p:pic>
    </p:spTree>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1826</Words>
  <Application>Microsoft Office PowerPoint</Application>
  <PresentationFormat>Apresentação no Ecrã (4:3)</PresentationFormat>
  <Paragraphs>94</Paragraphs>
  <Slides>17</Slides>
  <Notes>17</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17</vt:i4>
      </vt:variant>
    </vt:vector>
  </HeadingPairs>
  <TitlesOfParts>
    <vt:vector size="21" baseType="lpstr">
      <vt:lpstr>Arial</vt:lpstr>
      <vt:lpstr>Calibri</vt:lpstr>
      <vt:lpstr>Comic Sans MS</vt:lpstr>
      <vt:lpstr>Tema do Office</vt:lpstr>
      <vt:lpstr>AVES</vt:lpstr>
      <vt:lpstr>CORVOS</vt:lpstr>
      <vt:lpstr>CORVOS</vt:lpstr>
      <vt:lpstr>CORVOS</vt:lpstr>
      <vt:lpstr>FALCÃO</vt:lpstr>
      <vt:lpstr>FALCÃO</vt:lpstr>
      <vt:lpstr>FALCÃO</vt:lpstr>
      <vt:lpstr>Gaivota</vt:lpstr>
      <vt:lpstr>Gaivota</vt:lpstr>
      <vt:lpstr>Gaivota</vt:lpstr>
      <vt:lpstr>PARDAL</vt:lpstr>
      <vt:lpstr>PARDAL</vt:lpstr>
      <vt:lpstr>PARDAL</vt:lpstr>
      <vt:lpstr>POMBO</vt:lpstr>
      <vt:lpstr>POMBO</vt:lpstr>
      <vt:lpstr>POMBO</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AVES</dc:title>
  <dc:creator>elisabete brimbote</dc:creator>
  <cp:lastModifiedBy>Vítor Cunha</cp:lastModifiedBy>
  <cp:revision>2</cp:revision>
  <dcterms:created xsi:type="dcterms:W3CDTF">2021-02-24T11:04:29Z</dcterms:created>
  <dcterms:modified xsi:type="dcterms:W3CDTF">2021-06-14T07:36:38Z</dcterms:modified>
</cp:coreProperties>
</file>