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9144000" cy="6858000" type="screen4x3"/>
  <p:notesSz cx="7053263" cy="10180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90" d="100"/>
          <a:sy n="9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29/04/2021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15210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29/04/2021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43826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29/04/2021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39931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29/04/2021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86735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29/04/2021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311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29/04/2021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99661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29/04/2021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2519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29/04/2021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26964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29/04/2021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48322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29/04/2021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64427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29/04/2021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60092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CFF22-EE45-4F5C-B173-8DF8255B900F}" type="datetimeFigureOut">
              <a:rPr lang="pt-PT" smtClean="0"/>
              <a:t>29/04/2021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146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2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Agrupar 5">
            <a:extLst>
              <a:ext uri="{FF2B5EF4-FFF2-40B4-BE49-F238E27FC236}">
                <a16:creationId xmlns:a16="http://schemas.microsoft.com/office/drawing/2014/main" id="{A11C4654-6E4E-4A20-A666-3E4FEA9AF636}"/>
              </a:ext>
            </a:extLst>
          </p:cNvPr>
          <p:cNvGrpSpPr/>
          <p:nvPr/>
        </p:nvGrpSpPr>
        <p:grpSpPr>
          <a:xfrm>
            <a:off x="108676" y="181230"/>
            <a:ext cx="8926645" cy="6616908"/>
            <a:chOff x="144902" y="104932"/>
            <a:chExt cx="8926645" cy="6616908"/>
          </a:xfrm>
          <a:solidFill>
            <a:schemeClr val="accent6">
              <a:lumMod val="20000"/>
              <a:lumOff val="80000"/>
              <a:alpha val="36000"/>
            </a:schemeClr>
          </a:solidFill>
        </p:grpSpPr>
        <p:sp>
          <p:nvSpPr>
            <p:cNvPr id="7" name="Retângulo 6">
              <a:extLst>
                <a:ext uri="{FF2B5EF4-FFF2-40B4-BE49-F238E27FC236}">
                  <a16:creationId xmlns:a16="http://schemas.microsoft.com/office/drawing/2014/main" id="{C5362530-8AD2-4251-88A5-2005BC4A6CB4}"/>
                </a:ext>
              </a:extLst>
            </p:cNvPr>
            <p:cNvSpPr/>
            <p:nvPr/>
          </p:nvSpPr>
          <p:spPr>
            <a:xfrm>
              <a:off x="144904" y="104932"/>
              <a:ext cx="5474661" cy="43096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b="1" dirty="0">
                  <a:solidFill>
                    <a:schemeClr val="tx1"/>
                  </a:solidFill>
                </a:rPr>
                <a:t>Externato Cooperativo da Benedita</a:t>
              </a:r>
            </a:p>
          </p:txBody>
        </p:sp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id="{E3666BEA-D1DA-4422-9E33-0F2267DA6AF7}"/>
                </a:ext>
              </a:extLst>
            </p:cNvPr>
            <p:cNvSpPr/>
            <p:nvPr/>
          </p:nvSpPr>
          <p:spPr>
            <a:xfrm>
              <a:off x="5719495" y="664564"/>
              <a:ext cx="3352052" cy="3179011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i="1" dirty="0">
                  <a:solidFill>
                    <a:schemeClr val="tx1"/>
                  </a:solidFill>
                </a:rPr>
                <a:t>Foto da espécie</a:t>
              </a:r>
            </a:p>
          </p:txBody>
        </p:sp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id="{8EB57598-9DCD-4DD2-AFB5-0DC13B4907A8}"/>
                </a:ext>
              </a:extLst>
            </p:cNvPr>
            <p:cNvSpPr/>
            <p:nvPr/>
          </p:nvSpPr>
          <p:spPr>
            <a:xfrm>
              <a:off x="5719496" y="3923597"/>
              <a:ext cx="3352051" cy="279824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i="1" dirty="0">
                  <a:solidFill>
                    <a:schemeClr val="tx1"/>
                  </a:solidFill>
                </a:rPr>
                <a:t>Foto da espécie</a:t>
              </a:r>
            </a:p>
          </p:txBody>
        </p:sp>
        <p:sp>
          <p:nvSpPr>
            <p:cNvPr id="10" name="Retângulo 9">
              <a:extLst>
                <a:ext uri="{FF2B5EF4-FFF2-40B4-BE49-F238E27FC236}">
                  <a16:creationId xmlns:a16="http://schemas.microsoft.com/office/drawing/2014/main" id="{B0230366-D92B-468E-A8BC-6B6F2CADF89F}"/>
                </a:ext>
              </a:extLst>
            </p:cNvPr>
            <p:cNvSpPr/>
            <p:nvPr/>
          </p:nvSpPr>
          <p:spPr>
            <a:xfrm>
              <a:off x="144905" y="3923598"/>
              <a:ext cx="5474661" cy="2798242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>
                  <a:solidFill>
                    <a:schemeClr val="tx1"/>
                  </a:solidFill>
                </a:rPr>
                <a:t>Ameaças/curiosidades: O Melro é uma ave pouco gregária e mesmo durante o Inverno não é frequente observar mais de um ou dois exemplares juntos. Contudo, em alguns locais da sua área de distribuição (por exemplo, na Ilha do Corvo, no Arquipélago dos Açores) é frequente observar esta espécie em pequenos bandos, que se alimentam nos pastos agrícolas aí existentes.</a:t>
              </a:r>
            </a:p>
            <a:p>
              <a:r>
                <a:rPr lang="pt-PT" sz="1600" dirty="0">
                  <a:solidFill>
                    <a:schemeClr val="tx1"/>
                  </a:solidFill>
                </a:rPr>
                <a:t>Algumas das ameaças são a desflorestação e a perseguição humana. </a:t>
              </a:r>
            </a:p>
          </p:txBody>
        </p:sp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6F6976E2-70E2-4080-9036-DC573FD02254}"/>
                </a:ext>
              </a:extLst>
            </p:cNvPr>
            <p:cNvSpPr/>
            <p:nvPr/>
          </p:nvSpPr>
          <p:spPr>
            <a:xfrm>
              <a:off x="144903" y="682094"/>
              <a:ext cx="5474661" cy="46371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>
                  <a:solidFill>
                    <a:schemeClr val="tx1"/>
                  </a:solidFill>
                </a:rPr>
                <a:t>Nome vulgar: Melro-preto</a:t>
              </a:r>
            </a:p>
          </p:txBody>
        </p:sp>
        <p:sp>
          <p:nvSpPr>
            <p:cNvPr id="12" name="Retângulo 11">
              <a:extLst>
                <a:ext uri="{FF2B5EF4-FFF2-40B4-BE49-F238E27FC236}">
                  <a16:creationId xmlns:a16="http://schemas.microsoft.com/office/drawing/2014/main" id="{6BD75144-7450-4B7F-B7C8-25F8C0E8F7C5}"/>
                </a:ext>
              </a:extLst>
            </p:cNvPr>
            <p:cNvSpPr/>
            <p:nvPr/>
          </p:nvSpPr>
          <p:spPr>
            <a:xfrm>
              <a:off x="144904" y="2594238"/>
              <a:ext cx="5474661" cy="124933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>
                  <a:solidFill>
                    <a:schemeClr val="tx1"/>
                  </a:solidFill>
                </a:rPr>
                <a:t>Distribuição Geográfica: Ártico, desertos do Norte de África, algumas ilhas do Pacífico, Ásia Oriental e Central</a:t>
              </a:r>
            </a:p>
            <a:p>
              <a:endParaRPr lang="pt-PT" sz="1600" dirty="0">
                <a:solidFill>
                  <a:schemeClr val="tx1"/>
                </a:solidFill>
              </a:endParaRPr>
            </a:p>
            <a:p>
              <a:endParaRPr lang="pt-PT" sz="1600" dirty="0">
                <a:solidFill>
                  <a:schemeClr val="tx1"/>
                </a:solidFill>
              </a:endParaRPr>
            </a:p>
            <a:p>
              <a:endParaRPr lang="pt-PT" sz="1600" dirty="0">
                <a:solidFill>
                  <a:schemeClr val="tx1"/>
                </a:solidFill>
              </a:endParaRPr>
            </a:p>
          </p:txBody>
        </p:sp>
        <p:sp>
          <p:nvSpPr>
            <p:cNvPr id="13" name="Retângulo 12">
              <a:extLst>
                <a:ext uri="{FF2B5EF4-FFF2-40B4-BE49-F238E27FC236}">
                  <a16:creationId xmlns:a16="http://schemas.microsoft.com/office/drawing/2014/main" id="{94507A5C-C90A-478D-97D3-15A61D6B8380}"/>
                </a:ext>
              </a:extLst>
            </p:cNvPr>
            <p:cNvSpPr/>
            <p:nvPr/>
          </p:nvSpPr>
          <p:spPr>
            <a:xfrm>
              <a:off x="144902" y="1174449"/>
              <a:ext cx="5474661" cy="46371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>
                  <a:solidFill>
                    <a:schemeClr val="tx1"/>
                  </a:solidFill>
                </a:rPr>
                <a:t>Nome científico: </a:t>
              </a:r>
              <a:r>
                <a:rPr lang="pt-PT" sz="1600" dirty="0" err="1">
                  <a:solidFill>
                    <a:schemeClr val="tx1"/>
                  </a:solidFill>
                </a:rPr>
                <a:t>Turdus</a:t>
              </a:r>
              <a:r>
                <a:rPr lang="pt-PT" sz="1600" dirty="0">
                  <a:solidFill>
                    <a:schemeClr val="tx1"/>
                  </a:solidFill>
                </a:rPr>
                <a:t> </a:t>
              </a:r>
              <a:r>
                <a:rPr lang="pt-PT" sz="1600" dirty="0" err="1">
                  <a:solidFill>
                    <a:schemeClr val="tx1"/>
                  </a:solidFill>
                </a:rPr>
                <a:t>merula</a:t>
              </a:r>
              <a:endParaRPr lang="pt-PT" sz="1400" dirty="0">
                <a:solidFill>
                  <a:schemeClr val="tx1"/>
                </a:solidFill>
              </a:endParaRPr>
            </a:p>
          </p:txBody>
        </p:sp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id="{9C412E3F-9F01-40D4-A75E-B15563584C66}"/>
                </a:ext>
              </a:extLst>
            </p:cNvPr>
            <p:cNvSpPr/>
            <p:nvPr/>
          </p:nvSpPr>
          <p:spPr>
            <a:xfrm>
              <a:off x="144905" y="1628620"/>
              <a:ext cx="5474661" cy="46371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>
                  <a:solidFill>
                    <a:schemeClr val="tx1"/>
                  </a:solidFill>
                </a:rPr>
                <a:t>Estatuto de conservação: Pouco preocupante</a:t>
              </a:r>
            </a:p>
          </p:txBody>
        </p:sp>
        <p:sp>
          <p:nvSpPr>
            <p:cNvPr id="15" name="Retângulo 14">
              <a:extLst>
                <a:ext uri="{FF2B5EF4-FFF2-40B4-BE49-F238E27FC236}">
                  <a16:creationId xmlns:a16="http://schemas.microsoft.com/office/drawing/2014/main" id="{E12FB53E-920D-4FFF-AB36-589250105586}"/>
                </a:ext>
              </a:extLst>
            </p:cNvPr>
            <p:cNvSpPr/>
            <p:nvPr/>
          </p:nvSpPr>
          <p:spPr>
            <a:xfrm>
              <a:off x="144905" y="2112129"/>
              <a:ext cx="5474661" cy="46371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pt-PT" sz="1600" dirty="0">
                <a:solidFill>
                  <a:schemeClr val="tx1"/>
                </a:solidFill>
              </a:endParaRPr>
            </a:p>
            <a:p>
              <a:r>
                <a:rPr lang="pt-PT" sz="1600" dirty="0">
                  <a:solidFill>
                    <a:schemeClr val="tx1"/>
                  </a:solidFill>
                </a:rPr>
                <a:t>Alimentação: insetos, anelídeos e frutos silvestres e cultivados</a:t>
              </a:r>
            </a:p>
            <a:p>
              <a:endParaRPr lang="pt-PT" sz="1600" dirty="0">
                <a:solidFill>
                  <a:schemeClr val="tx1"/>
                </a:solidFill>
              </a:endParaRPr>
            </a:p>
          </p:txBody>
        </p:sp>
        <p:sp>
          <p:nvSpPr>
            <p:cNvPr id="16" name="Retângulo 15">
              <a:extLst>
                <a:ext uri="{FF2B5EF4-FFF2-40B4-BE49-F238E27FC236}">
                  <a16:creationId xmlns:a16="http://schemas.microsoft.com/office/drawing/2014/main" id="{43670CFA-103A-47A8-AC29-7019AAECED3F}"/>
                </a:ext>
              </a:extLst>
            </p:cNvPr>
            <p:cNvSpPr/>
            <p:nvPr/>
          </p:nvSpPr>
          <p:spPr>
            <a:xfrm>
              <a:off x="5719495" y="104932"/>
              <a:ext cx="3352052" cy="43096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b="1" dirty="0">
                  <a:solidFill>
                    <a:schemeClr val="tx1"/>
                  </a:solidFill>
                </a:rPr>
                <a:t>Alcobaça</a:t>
              </a:r>
            </a:p>
          </p:txBody>
        </p:sp>
      </p:grpSp>
      <p:pic>
        <p:nvPicPr>
          <p:cNvPr id="1026" name="Picture 2" descr="http://naturlink.pt/ResourcesUser/Fichas/Ficha%20do%20Melro-preto3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27"/>
          <a:stretch/>
        </p:blipFill>
        <p:spPr bwMode="auto">
          <a:xfrm>
            <a:off x="5683269" y="773964"/>
            <a:ext cx="3352052" cy="3145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naturlink.pt/ResourcesUser/Fichas/Ficha%20do%20Melro-preto5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24" t="14002" r="18054"/>
          <a:stretch/>
        </p:blipFill>
        <p:spPr bwMode="auto">
          <a:xfrm>
            <a:off x="5683269" y="4048306"/>
            <a:ext cx="3352052" cy="2764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86626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359</TotalTime>
  <Words>137</Words>
  <Application>Microsoft Office PowerPoint</Application>
  <PresentationFormat>Apresentação no Ecrã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ABAE PT</dc:creator>
  <cp:lastModifiedBy>Professora Helena Guerra</cp:lastModifiedBy>
  <cp:revision>20</cp:revision>
  <cp:lastPrinted>2019-12-11T12:42:31Z</cp:lastPrinted>
  <dcterms:created xsi:type="dcterms:W3CDTF">2019-02-05T21:01:01Z</dcterms:created>
  <dcterms:modified xsi:type="dcterms:W3CDTF">2021-04-29T20:40:42Z</dcterms:modified>
</cp:coreProperties>
</file>