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11/06/2021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098" y="181230"/>
            <a:ext cx="8927223" cy="6616908"/>
            <a:chOff x="144324" y="104932"/>
            <a:chExt cx="892722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Escola Básica e Secundária da Calheta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324" y="3773969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rgbClr val="333333"/>
                  </a:solidFill>
                </a:rPr>
                <a:t>Curiosidades:</a:t>
              </a:r>
            </a:p>
            <a:p>
              <a:pPr algn="just"/>
              <a:r>
                <a:rPr lang="pt-PT" sz="1600" dirty="0" smtClean="0">
                  <a:solidFill>
                    <a:srgbClr val="333333"/>
                  </a:solidFill>
                </a:rPr>
                <a:t>Na generalidade é um animal que desperta a atenção pelo </a:t>
              </a:r>
              <a:r>
                <a:rPr lang="pt-PT" sz="1600" dirty="0">
                  <a:solidFill>
                    <a:srgbClr val="333333"/>
                  </a:solidFill>
                </a:rPr>
                <a:t>seu canto </a:t>
              </a:r>
              <a:r>
                <a:rPr lang="pt-PT" sz="1600" dirty="0" smtClean="0">
                  <a:solidFill>
                    <a:srgbClr val="333333"/>
                  </a:solidFill>
                </a:rPr>
                <a:t>melodioso. Desloca-se, </a:t>
              </a:r>
              <a:r>
                <a:rPr lang="pt-PT" sz="1600" dirty="0">
                  <a:solidFill>
                    <a:srgbClr val="333333"/>
                  </a:solidFill>
                </a:rPr>
                <a:t>alternadamente, aos saltinhos e a caminhar</a:t>
              </a:r>
              <a:r>
                <a:rPr lang="pt-PT" sz="1600" dirty="0" smtClean="0">
                  <a:solidFill>
                    <a:srgbClr val="333333"/>
                  </a:solidFill>
                </a:rPr>
                <a:t>. E não gosta da nossa aproximação. Os </a:t>
              </a:r>
              <a:r>
                <a:rPr lang="pt-PT" sz="1600" dirty="0">
                  <a:solidFill>
                    <a:srgbClr val="333333"/>
                  </a:solidFill>
                </a:rPr>
                <a:t>machos adultos </a:t>
              </a:r>
              <a:r>
                <a:rPr lang="pt-PT" sz="1600" dirty="0" smtClean="0">
                  <a:solidFill>
                    <a:srgbClr val="333333"/>
                  </a:solidFill>
                </a:rPr>
                <a:t>apresentam </a:t>
              </a:r>
              <a:r>
                <a:rPr lang="pt-PT" sz="1600" dirty="0">
                  <a:solidFill>
                    <a:srgbClr val="333333"/>
                  </a:solidFill>
                </a:rPr>
                <a:t>plumagem toda preta e o bico </a:t>
              </a:r>
              <a:r>
                <a:rPr lang="pt-PT" sz="1600" dirty="0" smtClean="0">
                  <a:solidFill>
                    <a:srgbClr val="333333"/>
                  </a:solidFill>
                </a:rPr>
                <a:t>amarelo-vivo, as fêmeas têm cores </a:t>
              </a:r>
              <a:r>
                <a:rPr lang="pt-PT" sz="1600" dirty="0">
                  <a:solidFill>
                    <a:srgbClr val="333333"/>
                  </a:solidFill>
                </a:rPr>
                <a:t>mais discretas, em tons escuros/acastanhados e esbatidos, com o peito malhado de cor </a:t>
              </a:r>
              <a:r>
                <a:rPr lang="pt-PT" sz="1600" dirty="0" smtClean="0">
                  <a:solidFill>
                    <a:srgbClr val="333333"/>
                  </a:solidFill>
                </a:rPr>
                <a:t>castanha</a:t>
              </a:r>
              <a:r>
                <a:rPr lang="pt-PT" sz="1600" dirty="0">
                  <a:solidFill>
                    <a:srgbClr val="333333"/>
                  </a:solidFill>
                </a:rPr>
                <a:t> </a:t>
              </a:r>
              <a:r>
                <a:rPr lang="pt-PT" sz="1600" dirty="0" smtClean="0">
                  <a:solidFill>
                    <a:srgbClr val="333333"/>
                  </a:solidFill>
                </a:rPr>
                <a:t>e o </a:t>
              </a:r>
              <a:r>
                <a:rPr lang="pt-PT" sz="1600" dirty="0">
                  <a:solidFill>
                    <a:srgbClr val="333333"/>
                  </a:solidFill>
                </a:rPr>
                <a:t>seu bico tem algumas nuances de </a:t>
              </a:r>
              <a:r>
                <a:rPr lang="pt-PT" sz="1600" dirty="0" smtClean="0">
                  <a:solidFill>
                    <a:srgbClr val="333333"/>
                  </a:solidFill>
                </a:rPr>
                <a:t>amarelo.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Melro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325" y="2295973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Geográfica:</a:t>
              </a:r>
            </a:p>
            <a:p>
              <a:pPr algn="just"/>
              <a:r>
                <a:rPr lang="pt-PT" sz="1600" dirty="0" smtClean="0">
                  <a:solidFill>
                    <a:srgbClr val="333333"/>
                  </a:solidFill>
                </a:rPr>
                <a:t>Em </a:t>
              </a:r>
              <a:r>
                <a:rPr lang="pt-PT" sz="1600" dirty="0">
                  <a:solidFill>
                    <a:srgbClr val="333333"/>
                  </a:solidFill>
                </a:rPr>
                <a:t>todas as ilhas dos Açores, </a:t>
              </a:r>
              <a:r>
                <a:rPr lang="pt-PT" sz="1600" dirty="0" smtClean="0">
                  <a:solidFill>
                    <a:srgbClr val="333333"/>
                  </a:solidFill>
                </a:rPr>
                <a:t>avistam-se desde </a:t>
              </a:r>
              <a:r>
                <a:rPr lang="pt-PT" sz="1600" dirty="0">
                  <a:solidFill>
                    <a:srgbClr val="333333"/>
                  </a:solidFill>
                </a:rPr>
                <a:t>o nível do Mar até zonas de </a:t>
              </a:r>
              <a:r>
                <a:rPr lang="pt-PT" sz="1600" dirty="0" smtClean="0">
                  <a:solidFill>
                    <a:srgbClr val="333333"/>
                  </a:solidFill>
                </a:rPr>
                <a:t>montanha. Também os podemos observar </a:t>
              </a:r>
              <a:r>
                <a:rPr lang="pt-PT" sz="1600" dirty="0">
                  <a:solidFill>
                    <a:srgbClr val="333333"/>
                  </a:solidFill>
                </a:rPr>
                <a:t>em </a:t>
              </a:r>
              <a:r>
                <a:rPr lang="pt-PT" sz="1600" dirty="0" smtClean="0">
                  <a:solidFill>
                    <a:srgbClr val="333333"/>
                  </a:solidFill>
                </a:rPr>
                <a:t>zonas </a:t>
              </a:r>
              <a:r>
                <a:rPr lang="pt-PT" sz="1600" dirty="0">
                  <a:solidFill>
                    <a:srgbClr val="333333"/>
                  </a:solidFill>
                </a:rPr>
                <a:t>relvadas, jardins, hortas </a:t>
              </a:r>
              <a:r>
                <a:rPr lang="pt-PT" sz="1600" dirty="0" smtClean="0">
                  <a:solidFill>
                    <a:srgbClr val="333333"/>
                  </a:solidFill>
                </a:rPr>
                <a:t>ou em grandes extensões de produções agrícolas.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fontAlgn="base">
                <a:lnSpc>
                  <a:spcPct val="107000"/>
                </a:lnSpc>
                <a:spcAft>
                  <a:spcPts val="0"/>
                </a:spcAft>
              </a:pPr>
              <a:r>
                <a:rPr lang="pt-PT" sz="1600" i="1" dirty="0" err="1">
                  <a:solidFill>
                    <a:srgbClr val="333333"/>
                  </a:solidFill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Turdus</a:t>
              </a:r>
              <a:r>
                <a:rPr lang="pt-PT" sz="1600" i="1" dirty="0">
                  <a:solidFill>
                    <a:srgbClr val="333333"/>
                  </a:solidFill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PT" sz="1600" i="1" dirty="0" err="1">
                  <a:solidFill>
                    <a:srgbClr val="333333"/>
                  </a:solidFill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merula</a:t>
              </a:r>
              <a:r>
                <a:rPr lang="pt-PT" sz="1600" i="1" dirty="0">
                  <a:solidFill>
                    <a:srgbClr val="333333"/>
                  </a:solidFill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PT" sz="1600" i="1" dirty="0" err="1">
                  <a:solidFill>
                    <a:srgbClr val="333333"/>
                  </a:solidFill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azorensis</a:t>
              </a:r>
              <a:endPara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326" y="169033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400" dirty="0" smtClean="0">
                  <a:solidFill>
                    <a:schemeClr val="tx1"/>
                  </a:solidFill>
                </a:rPr>
                <a:t>Alimentação</a:t>
              </a:r>
              <a:r>
                <a:rPr lang="pt-PT" sz="1400" smtClean="0">
                  <a:solidFill>
                    <a:schemeClr val="tx1"/>
                  </a:solidFill>
                </a:rPr>
                <a:t>: </a:t>
              </a:r>
              <a:r>
                <a:rPr lang="pt-PT" sz="1400" dirty="0">
                  <a:solidFill>
                    <a:srgbClr val="333333"/>
                  </a:solidFill>
                  <a:latin typeface="Georgia" panose="02040502050405020303" pitchFamily="18" charset="0"/>
                </a:rPr>
                <a:t>M</a:t>
              </a:r>
              <a:r>
                <a:rPr lang="pt-PT" sz="1400" smtClean="0">
                  <a:solidFill>
                    <a:srgbClr val="333333"/>
                  </a:solidFill>
                  <a:latin typeface="Georgia" panose="02040502050405020303" pitchFamily="18" charset="0"/>
                </a:rPr>
                <a:t>inhocas</a:t>
              </a:r>
              <a:r>
                <a:rPr lang="pt-PT" sz="1400" dirty="0" smtClean="0">
                  <a:solidFill>
                    <a:srgbClr val="333333"/>
                  </a:solidFill>
                  <a:latin typeface="Georgia" panose="02040502050405020303" pitchFamily="18" charset="0"/>
                </a:rPr>
                <a:t>, </a:t>
              </a:r>
              <a:r>
                <a:rPr lang="pt-PT" sz="1400" dirty="0" smtClean="0">
                  <a:solidFill>
                    <a:srgbClr val="333333"/>
                  </a:solidFill>
                  <a:latin typeface="Georgia" panose="02040502050405020303" pitchFamily="18" charset="0"/>
                </a:rPr>
                <a:t>bagas,  frutos, </a:t>
              </a:r>
              <a:r>
                <a:rPr lang="pt-PT" sz="1400" dirty="0">
                  <a:solidFill>
                    <a:srgbClr val="414141"/>
                  </a:solidFill>
                  <a:latin typeface="Ruda"/>
                </a:rPr>
                <a:t>i</a:t>
              </a:r>
              <a:r>
                <a:rPr lang="pt-PT" sz="1400" dirty="0" smtClean="0">
                  <a:solidFill>
                    <a:srgbClr val="414141"/>
                  </a:solidFill>
                  <a:latin typeface="Ruda"/>
                </a:rPr>
                <a:t>nsetos </a:t>
              </a:r>
              <a:r>
                <a:rPr lang="pt-PT" sz="1400" dirty="0">
                  <a:solidFill>
                    <a:srgbClr val="414141"/>
                  </a:solidFill>
                  <a:latin typeface="Ruda"/>
                </a:rPr>
                <a:t>e </a:t>
              </a:r>
              <a:r>
                <a:rPr lang="pt-PT" sz="1400" dirty="0" smtClean="0">
                  <a:solidFill>
                    <a:srgbClr val="414141"/>
                  </a:solidFill>
                  <a:latin typeface="Ruda"/>
                </a:rPr>
                <a:t>larvas.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Calheta, Ilha São Jorge, Açores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77" y="1364688"/>
            <a:ext cx="3151036" cy="211119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77" y="4380806"/>
            <a:ext cx="3151036" cy="209740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866317" y="3532440"/>
            <a:ext cx="1047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Melro macho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894022" y="6462691"/>
            <a:ext cx="1047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Melro fêmea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154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Ruda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Rita Isabel Tapadas Gonçalves</cp:lastModifiedBy>
  <cp:revision>22</cp:revision>
  <cp:lastPrinted>2019-12-11T12:42:31Z</cp:lastPrinted>
  <dcterms:created xsi:type="dcterms:W3CDTF">2019-02-05T21:01:01Z</dcterms:created>
  <dcterms:modified xsi:type="dcterms:W3CDTF">2021-06-11T16:16:25Z</dcterms:modified>
</cp:coreProperties>
</file>