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</p:sldIdLst>
  <p:sldSz cx="9144000" cy="6858000" type="screen4x3"/>
  <p:notesSz cx="7053263" cy="10180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2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0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10/06/2021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15210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10/06/2021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43826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10/06/2021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39931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10/06/2021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86735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10/06/2021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311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10/06/2021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99661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10/06/2021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2519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10/06/2021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2696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10/06/2021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48322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10/06/2021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64427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10/06/2021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60092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CFF22-EE45-4F5C-B173-8DF8255B900F}" type="datetimeFigureOut">
              <a:rPr lang="pt-PT" smtClean="0"/>
              <a:t>10/06/2021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1468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>
            <a:extLst>
              <a:ext uri="{FF2B5EF4-FFF2-40B4-BE49-F238E27FC236}">
                <a16:creationId xmlns:a16="http://schemas.microsoft.com/office/drawing/2014/main" id="{A11C4654-6E4E-4A20-A666-3E4FEA9AF636}"/>
              </a:ext>
            </a:extLst>
          </p:cNvPr>
          <p:cNvGrpSpPr/>
          <p:nvPr/>
        </p:nvGrpSpPr>
        <p:grpSpPr>
          <a:xfrm>
            <a:off x="-92765" y="0"/>
            <a:ext cx="8926644" cy="6616908"/>
            <a:chOff x="144903" y="104932"/>
            <a:chExt cx="8926644" cy="6616908"/>
          </a:xfrm>
          <a:solidFill>
            <a:schemeClr val="accent6">
              <a:lumMod val="20000"/>
              <a:lumOff val="80000"/>
              <a:alpha val="36000"/>
            </a:schemeClr>
          </a:solidFill>
        </p:grpSpPr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E3666BEA-D1DA-4422-9E33-0F2267DA6AF7}"/>
                </a:ext>
              </a:extLst>
            </p:cNvPr>
            <p:cNvSpPr/>
            <p:nvPr/>
          </p:nvSpPr>
          <p:spPr>
            <a:xfrm>
              <a:off x="5719495" y="664564"/>
              <a:ext cx="3352052" cy="317901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PT" sz="1600" i="1" dirty="0">
                <a:solidFill>
                  <a:schemeClr val="tx1"/>
                </a:solidFill>
              </a:endParaRPr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8EB57598-9DCD-4DD2-AFB5-0DC13B4907A8}"/>
                </a:ext>
              </a:extLst>
            </p:cNvPr>
            <p:cNvSpPr/>
            <p:nvPr/>
          </p:nvSpPr>
          <p:spPr>
            <a:xfrm>
              <a:off x="5719496" y="3923597"/>
              <a:ext cx="3352051" cy="279824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PT" sz="1600" i="1" dirty="0">
                <a:solidFill>
                  <a:schemeClr val="tx1"/>
                </a:solidFill>
              </a:endParaRPr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B0230366-D92B-468E-A8BC-6B6F2CADF89F}"/>
                </a:ext>
              </a:extLst>
            </p:cNvPr>
            <p:cNvSpPr/>
            <p:nvPr/>
          </p:nvSpPr>
          <p:spPr>
            <a:xfrm>
              <a:off x="144905" y="3923598"/>
              <a:ext cx="5474661" cy="2798242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</a:rPr>
                <a:t>Ameaças/curiosidades: é uma das espécies de aves com maior distribuição no território nacional.</a:t>
              </a:r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6F6976E2-70E2-4080-9036-DC573FD02254}"/>
                </a:ext>
              </a:extLst>
            </p:cNvPr>
            <p:cNvSpPr/>
            <p:nvPr/>
          </p:nvSpPr>
          <p:spPr>
            <a:xfrm>
              <a:off x="144908" y="664564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</a:rPr>
                <a:t>Escola Básica Integrada de Pedome</a:t>
              </a:r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6BD75144-7450-4B7F-B7C8-25F8C0E8F7C5}"/>
                </a:ext>
              </a:extLst>
            </p:cNvPr>
            <p:cNvSpPr/>
            <p:nvPr/>
          </p:nvSpPr>
          <p:spPr>
            <a:xfrm>
              <a:off x="144903" y="3026503"/>
              <a:ext cx="5474661" cy="815510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</a:rPr>
                <a:t>Distribuição Geográfica: na Europa, norte de África, Médio Oriente, Ásia Meridional e Oriental</a:t>
              </a:r>
              <a:r>
                <a:rPr lang="pt-PT" dirty="0">
                  <a:solidFill>
                    <a:schemeClr val="tx1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94507A5C-C90A-478D-97D3-15A61D6B8380}"/>
                </a:ext>
              </a:extLst>
            </p:cNvPr>
            <p:cNvSpPr/>
            <p:nvPr/>
          </p:nvSpPr>
          <p:spPr>
            <a:xfrm>
              <a:off x="144903" y="1196355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</a:rPr>
                <a:t>Nome científico: </a:t>
              </a:r>
              <a:r>
                <a:rPr lang="pt-PT" sz="1600" dirty="0" err="1">
                  <a:solidFill>
                    <a:schemeClr val="tx1"/>
                  </a:solidFill>
                </a:rPr>
                <a:t>Turdus</a:t>
              </a:r>
              <a:r>
                <a:rPr lang="pt-PT" sz="1600" dirty="0">
                  <a:solidFill>
                    <a:schemeClr val="tx1"/>
                  </a:solidFill>
                </a:rPr>
                <a:t> </a:t>
              </a:r>
              <a:r>
                <a:rPr lang="pt-PT" sz="1600" dirty="0" err="1">
                  <a:solidFill>
                    <a:schemeClr val="tx1"/>
                  </a:solidFill>
                </a:rPr>
                <a:t>merula</a:t>
              </a:r>
              <a:r>
                <a:rPr lang="pt-PT" sz="1600" dirty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9C412E3F-9F01-40D4-A75E-B15563584C66}"/>
                </a:ext>
              </a:extLst>
            </p:cNvPr>
            <p:cNvSpPr/>
            <p:nvPr/>
          </p:nvSpPr>
          <p:spPr>
            <a:xfrm>
              <a:off x="144905" y="1628620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</a:rPr>
                <a:t>Estatuto de conservação</a:t>
              </a:r>
            </a:p>
          </p:txBody>
        </p:sp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E12FB53E-920D-4FFF-AB36-589250105586}"/>
                </a:ext>
              </a:extLst>
            </p:cNvPr>
            <p:cNvSpPr/>
            <p:nvPr/>
          </p:nvSpPr>
          <p:spPr>
            <a:xfrm>
              <a:off x="144905" y="2112129"/>
              <a:ext cx="5474661" cy="91437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PT" sz="1600" dirty="0">
                <a:solidFill>
                  <a:schemeClr val="tx1"/>
                </a:solidFill>
              </a:endParaRPr>
            </a:p>
            <a:p>
              <a:r>
                <a:rPr lang="pt-PT" sz="1600">
                  <a:solidFill>
                    <a:schemeClr val="tx1"/>
                  </a:solidFill>
                </a:rPr>
                <a:t>                                               Pouco preocupante</a:t>
              </a:r>
              <a:endParaRPr lang="pt-PT" sz="1600" dirty="0">
                <a:solidFill>
                  <a:schemeClr val="tx1"/>
                </a:solidFill>
              </a:endParaRPr>
            </a:p>
            <a:p>
              <a:r>
                <a:rPr lang="pt-PT" sz="1600" dirty="0">
                  <a:solidFill>
                    <a:schemeClr val="tx1"/>
                  </a:solidFill>
                </a:rPr>
                <a:t>Alimentação: </a:t>
              </a:r>
              <a:r>
                <a:rPr lang="pt-PT" sz="1600" b="0" i="0" dirty="0">
                  <a:solidFill>
                    <a:srgbClr val="212121"/>
                  </a:solidFill>
                  <a:effectLst/>
                  <a:latin typeface="-apple-system"/>
                </a:rPr>
                <a:t>É comum e tem ampla distribuição em habitats florestais, parques, jardins e terrenos agrícolas com sebes, alimentando-se frequentemente em campos e relvados de insetos, minhocas.</a:t>
              </a:r>
              <a:endPara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endParaRPr lang="pt-PT" sz="1600" dirty="0">
                <a:solidFill>
                  <a:schemeClr val="tx1"/>
                </a:solidFill>
              </a:endParaRPr>
            </a:p>
            <a:p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43670CFA-103A-47A8-AC29-7019AAECED3F}"/>
                </a:ext>
              </a:extLst>
            </p:cNvPr>
            <p:cNvSpPr/>
            <p:nvPr/>
          </p:nvSpPr>
          <p:spPr>
            <a:xfrm>
              <a:off x="5719495" y="104932"/>
              <a:ext cx="3352052" cy="43096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>
                  <a:solidFill>
                    <a:schemeClr val="tx1"/>
                  </a:solidFill>
                </a:rPr>
                <a:t>Concelho: V. N. Famalicão</a:t>
              </a:r>
            </a:p>
          </p:txBody>
        </p:sp>
      </p:grpSp>
      <p:pic>
        <p:nvPicPr>
          <p:cNvPr id="17" name="Imagem 16">
            <a:extLst>
              <a:ext uri="{FF2B5EF4-FFF2-40B4-BE49-F238E27FC236}">
                <a16:creationId xmlns:a16="http://schemas.microsoft.com/office/drawing/2014/main" id="{D1BD75A7-7587-43C0-9FB3-F582F8CCA79B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67" t="21471" r="14991" b="24851"/>
          <a:stretch/>
        </p:blipFill>
        <p:spPr bwMode="auto">
          <a:xfrm rot="5400000">
            <a:off x="5619195" y="538532"/>
            <a:ext cx="3077314" cy="3167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2DCA3C23-A827-4E7E-A2E4-6F65DF49796B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53" t="45141" r="34482" b="24884"/>
          <a:stretch/>
        </p:blipFill>
        <p:spPr bwMode="auto">
          <a:xfrm>
            <a:off x="5574216" y="3867307"/>
            <a:ext cx="3167272" cy="27496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86626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444</TotalTime>
  <Words>90</Words>
  <Application>Microsoft Office PowerPoint</Application>
  <PresentationFormat>Apresentação no Ecrã (4:3)</PresentationFormat>
  <Paragraphs>9</Paragraphs>
  <Slides>1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</vt:i4>
      </vt:variant>
    </vt:vector>
  </HeadingPairs>
  <TitlesOfParts>
    <vt:vector size="6" baseType="lpstr">
      <vt:lpstr>-apple-system</vt:lpstr>
      <vt:lpstr>Arial</vt:lpstr>
      <vt:lpstr>Calibri</vt:lpstr>
      <vt:lpstr>Calibri Light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ABAE PT</dc:creator>
  <cp:lastModifiedBy>Ana Paula</cp:lastModifiedBy>
  <cp:revision>22</cp:revision>
  <cp:lastPrinted>2019-12-11T12:42:31Z</cp:lastPrinted>
  <dcterms:created xsi:type="dcterms:W3CDTF">2019-02-05T21:01:01Z</dcterms:created>
  <dcterms:modified xsi:type="dcterms:W3CDTF">2021-06-10T19:48:37Z</dcterms:modified>
</cp:coreProperties>
</file>