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7053250" cy="10180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0" roundtripDataSignature="AMtx7mhMZm/I8a+2I+8ECjyx1bcw+on7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75775" y="763525"/>
            <a:ext cx="4702400" cy="3817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5325" y="4835775"/>
            <a:ext cx="5642600" cy="4581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705325" y="4835775"/>
            <a:ext cx="5642600" cy="4581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75775" y="763525"/>
            <a:ext cx="4702400" cy="3817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3c5c21ba1_0_0:notes"/>
          <p:cNvSpPr txBox="1"/>
          <p:nvPr>
            <p:ph idx="1" type="body"/>
          </p:nvPr>
        </p:nvSpPr>
        <p:spPr>
          <a:xfrm>
            <a:off x="705325" y="4835775"/>
            <a:ext cx="5642700" cy="45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d3c5c21ba1_0_0:notes"/>
          <p:cNvSpPr/>
          <p:nvPr>
            <p:ph idx="2" type="sldImg"/>
          </p:nvPr>
        </p:nvSpPr>
        <p:spPr>
          <a:xfrm>
            <a:off x="1175775" y="763525"/>
            <a:ext cx="4702500" cy="381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3c5c21ba1_0_16:notes"/>
          <p:cNvSpPr txBox="1"/>
          <p:nvPr>
            <p:ph idx="1" type="body"/>
          </p:nvPr>
        </p:nvSpPr>
        <p:spPr>
          <a:xfrm>
            <a:off x="705325" y="4835775"/>
            <a:ext cx="5642700" cy="45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d3c5c21ba1_0_16:notes"/>
          <p:cNvSpPr/>
          <p:nvPr>
            <p:ph idx="2" type="sldImg"/>
          </p:nvPr>
        </p:nvSpPr>
        <p:spPr>
          <a:xfrm>
            <a:off x="1175775" y="763525"/>
            <a:ext cx="4702500" cy="381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3c5c21ba1_0_44:notes"/>
          <p:cNvSpPr txBox="1"/>
          <p:nvPr>
            <p:ph idx="1" type="body"/>
          </p:nvPr>
        </p:nvSpPr>
        <p:spPr>
          <a:xfrm>
            <a:off x="705325" y="4835775"/>
            <a:ext cx="5642700" cy="45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d3c5c21ba1_0_44:notes"/>
          <p:cNvSpPr/>
          <p:nvPr>
            <p:ph idx="2" type="sldImg"/>
          </p:nvPr>
        </p:nvSpPr>
        <p:spPr>
          <a:xfrm>
            <a:off x="1175775" y="763525"/>
            <a:ext cx="4702500" cy="381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2000"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</p:grpSpPr>
        <p:sp>
          <p:nvSpPr>
            <p:cNvPr id="85" name="Google Shape;85;p1"/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da escola: Escola b</a:t>
              </a:r>
              <a:r>
                <a:rPr b="1"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ásica sophia de Mello Breyner</a:t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Foto da espécie</a:t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Foto da espécie</a:t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Ameaças/curiosidades: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á apenas 20 anos a espécie era muito rara em Portugal.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Atualmente é uma espécie abundante em Portugal Continental, excepto nas zonas montanhosas, sendo o seu canto trissilábico uma presença constante em muitas vilas e aldeias portuguesas.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Pode ser observada durante todo o ano.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 plumagem acastanhada com meio-colar preto na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parte superior do pescoço (por este motivo também é conhecida pelo nome de rola-de-colar).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vulgar: Rola-turca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Distribuição Geográfica: Maior parte do território nacional, sendo apenas rara acima dos 900 metros de altitude. Entre Douro e Minho; Trás-os-Montes; Litoral centro; Beira interior; Lisboa e Vale do Tejo; Alentejo; e Algarve.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científico: Streptopelia decaocto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Estatuto de conservação: Pouco preocupante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44905" y="2112129"/>
              <a:ext cx="5474700" cy="463800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Alimentação: 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Sementes de cereais e herbáceas; ocasionalmente rebentos e invertebrados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Concelho: Vila Nova de Gaia</a:t>
              </a:r>
              <a:endParaRPr/>
            </a:p>
          </p:txBody>
        </p:sp>
      </p:grp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b="28710" l="38496" r="13543" t="16799"/>
          <a:stretch/>
        </p:blipFill>
        <p:spPr>
          <a:xfrm>
            <a:off x="5755475" y="4003175"/>
            <a:ext cx="3279852" cy="27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 b="18685" l="6394" r="7077" t="15264"/>
          <a:stretch/>
        </p:blipFill>
        <p:spPr>
          <a:xfrm>
            <a:off x="5755475" y="760175"/>
            <a:ext cx="3279852" cy="310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2000"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gd3c5c21ba1_0_0"/>
          <p:cNvGrpSpPr/>
          <p:nvPr/>
        </p:nvGrpSpPr>
        <p:grpSpPr>
          <a:xfrm>
            <a:off x="108678" y="181230"/>
            <a:ext cx="8926792" cy="6616766"/>
            <a:chOff x="144904" y="104932"/>
            <a:chExt cx="8926792" cy="6616766"/>
          </a:xfrm>
        </p:grpSpPr>
        <p:sp>
          <p:nvSpPr>
            <p:cNvPr id="102" name="Google Shape;102;gd3c5c21ba1_0_0"/>
            <p:cNvSpPr/>
            <p:nvPr/>
          </p:nvSpPr>
          <p:spPr>
            <a:xfrm>
              <a:off x="144904" y="104932"/>
              <a:ext cx="5474700" cy="431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da escola: Escola b</a:t>
              </a:r>
              <a:r>
                <a:rPr b="1"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ásica sophia de Mello Breyner</a:t>
              </a:r>
              <a:endParaRPr/>
            </a:p>
          </p:txBody>
        </p:sp>
        <p:sp>
          <p:nvSpPr>
            <p:cNvPr id="103" name="Google Shape;103;gd3c5c21ba1_0_0"/>
            <p:cNvSpPr/>
            <p:nvPr/>
          </p:nvSpPr>
          <p:spPr>
            <a:xfrm>
              <a:off x="5719495" y="664564"/>
              <a:ext cx="3352200" cy="3179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gd3c5c21ba1_0_0"/>
            <p:cNvSpPr/>
            <p:nvPr/>
          </p:nvSpPr>
          <p:spPr>
            <a:xfrm>
              <a:off x="5719496" y="3923597"/>
              <a:ext cx="3352200" cy="2798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gd3c5c21ba1_0_0"/>
            <p:cNvSpPr/>
            <p:nvPr/>
          </p:nvSpPr>
          <p:spPr>
            <a:xfrm>
              <a:off x="144905" y="3923598"/>
              <a:ext cx="5474700" cy="2798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Ameaças/curiosidades: Apesar das facilidades de identificação, pode no entanto ser confundido com o estorninho-preto.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Está presente no país durante todo o ano.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gd3c5c21ba1_0_0"/>
            <p:cNvSpPr/>
            <p:nvPr/>
          </p:nvSpPr>
          <p:spPr>
            <a:xfrm>
              <a:off x="144908" y="664564"/>
              <a:ext cx="5474700" cy="4638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vulgar: Melro-Preto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gd3c5c21ba1_0_0"/>
            <p:cNvSpPr/>
            <p:nvPr/>
          </p:nvSpPr>
          <p:spPr>
            <a:xfrm>
              <a:off x="144904" y="2594238"/>
              <a:ext cx="5474700" cy="12492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Distribuição Geográfica: Bem distribuído pelo território, ocorrendo numa variedade enorme de habitats (bosques e florestas, zonas de pastagens com sebes, parques e jardins urbanos, matos densos).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gd3c5c21ba1_0_0"/>
            <p:cNvSpPr/>
            <p:nvPr/>
          </p:nvSpPr>
          <p:spPr>
            <a:xfrm>
              <a:off x="221105" y="1146592"/>
              <a:ext cx="5474700" cy="4638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científico: Turdus merula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gd3c5c21ba1_0_0"/>
            <p:cNvSpPr/>
            <p:nvPr/>
          </p:nvSpPr>
          <p:spPr>
            <a:xfrm>
              <a:off x="144905" y="1628620"/>
              <a:ext cx="5474700" cy="4638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Estatuto de conservação: Pouco preocupante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gd3c5c21ba1_0_0"/>
            <p:cNvSpPr/>
            <p:nvPr/>
          </p:nvSpPr>
          <p:spPr>
            <a:xfrm>
              <a:off x="144905" y="2112129"/>
              <a:ext cx="5474700" cy="4638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Alimentação: Invertebrados diversos (insetos e minhocas) e até pequenas pedras e fruta das árvores (no Outono e Inverno).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gd3c5c21ba1_0_0"/>
            <p:cNvSpPr/>
            <p:nvPr/>
          </p:nvSpPr>
          <p:spPr>
            <a:xfrm>
              <a:off x="5719495" y="104932"/>
              <a:ext cx="3352200" cy="431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Concelho: Vila Nova de Gaia</a:t>
              </a:r>
              <a:endParaRPr/>
            </a:p>
          </p:txBody>
        </p:sp>
      </p:grpSp>
      <p:pic>
        <p:nvPicPr>
          <p:cNvPr id="112" name="Google Shape;112;gd3c5c21ba1_0_0"/>
          <p:cNvPicPr preferRelativeResize="0"/>
          <p:nvPr/>
        </p:nvPicPr>
        <p:blipFill rotWithShape="1">
          <a:blip r:embed="rId4">
            <a:alphaModFix/>
          </a:blip>
          <a:srcRect b="28039" l="14507" r="23175" t="26727"/>
          <a:stretch/>
        </p:blipFill>
        <p:spPr>
          <a:xfrm>
            <a:off x="5754025" y="766150"/>
            <a:ext cx="3205252" cy="310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d3c5c21ba1_0_0"/>
          <p:cNvPicPr preferRelativeResize="0"/>
          <p:nvPr/>
        </p:nvPicPr>
        <p:blipFill rotWithShape="1">
          <a:blip r:embed="rId5">
            <a:alphaModFix/>
          </a:blip>
          <a:srcRect b="38147" l="26478" r="11204" t="21612"/>
          <a:stretch/>
        </p:blipFill>
        <p:spPr>
          <a:xfrm>
            <a:off x="5754025" y="4055000"/>
            <a:ext cx="3205252" cy="2759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2000"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gd3c5c21ba1_0_16"/>
          <p:cNvGrpSpPr/>
          <p:nvPr/>
        </p:nvGrpSpPr>
        <p:grpSpPr>
          <a:xfrm>
            <a:off x="108678" y="181230"/>
            <a:ext cx="8926792" cy="6616766"/>
            <a:chOff x="144904" y="104932"/>
            <a:chExt cx="8926792" cy="6616766"/>
          </a:xfrm>
        </p:grpSpPr>
        <p:sp>
          <p:nvSpPr>
            <p:cNvPr id="119" name="Google Shape;119;gd3c5c21ba1_0_16"/>
            <p:cNvSpPr/>
            <p:nvPr/>
          </p:nvSpPr>
          <p:spPr>
            <a:xfrm>
              <a:off x="144904" y="104932"/>
              <a:ext cx="5474700" cy="431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da escola: Escola b</a:t>
              </a:r>
              <a:r>
                <a:rPr b="1"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ásica sophia de Mello Breyner</a:t>
              </a:r>
              <a:endParaRPr/>
            </a:p>
          </p:txBody>
        </p:sp>
        <p:sp>
          <p:nvSpPr>
            <p:cNvPr id="120" name="Google Shape;120;gd3c5c21ba1_0_16"/>
            <p:cNvSpPr/>
            <p:nvPr/>
          </p:nvSpPr>
          <p:spPr>
            <a:xfrm>
              <a:off x="5719495" y="664564"/>
              <a:ext cx="3352200" cy="3179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gd3c5c21ba1_0_16"/>
            <p:cNvSpPr/>
            <p:nvPr/>
          </p:nvSpPr>
          <p:spPr>
            <a:xfrm>
              <a:off x="5719496" y="3923597"/>
              <a:ext cx="3352200" cy="2798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gd3c5c21ba1_0_16"/>
            <p:cNvSpPr/>
            <p:nvPr/>
          </p:nvSpPr>
          <p:spPr>
            <a:xfrm>
              <a:off x="144905" y="3923598"/>
              <a:ext cx="5474700" cy="2798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Ameaças/curiosidades: Esta espécie de ave pode ser encontrada mais facilmente no Porto. É uma das mais abundantes espécies da nossa avifauna, tendo-se estabelecido em ambientes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urbanos.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gd3c5c21ba1_0_16"/>
            <p:cNvSpPr/>
            <p:nvPr/>
          </p:nvSpPr>
          <p:spPr>
            <a:xfrm>
              <a:off x="144908" y="664564"/>
              <a:ext cx="5474700" cy="4638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vulgar: Pardal-comum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gd3c5c21ba1_0_16"/>
            <p:cNvSpPr/>
            <p:nvPr/>
          </p:nvSpPr>
          <p:spPr>
            <a:xfrm>
              <a:off x="144904" y="2594238"/>
              <a:ext cx="5474700" cy="12492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Distribuição Geográfica: Entre Douro e Minho, Trás-os-Montes, Litoral centro, Beira Interior, Lisboa e Vale do Tejo, Alentejo e Algarve.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gd3c5c21ba1_0_16"/>
            <p:cNvSpPr/>
            <p:nvPr/>
          </p:nvSpPr>
          <p:spPr>
            <a:xfrm>
              <a:off x="144905" y="1146592"/>
              <a:ext cx="5474700" cy="4638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científico: Passer domesticus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gd3c5c21ba1_0_16"/>
            <p:cNvSpPr/>
            <p:nvPr/>
          </p:nvSpPr>
          <p:spPr>
            <a:xfrm>
              <a:off x="144905" y="1628620"/>
              <a:ext cx="5474700" cy="4638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Estatuto de conservação: Pouco preocupante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gd3c5c21ba1_0_16"/>
            <p:cNvSpPr/>
            <p:nvPr/>
          </p:nvSpPr>
          <p:spPr>
            <a:xfrm>
              <a:off x="144905" y="2112129"/>
              <a:ext cx="5474700" cy="4638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Alimentação:sementes, rebentos de plantas e alguns insetos.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gd3c5c21ba1_0_16"/>
            <p:cNvSpPr/>
            <p:nvPr/>
          </p:nvSpPr>
          <p:spPr>
            <a:xfrm>
              <a:off x="5719495" y="104932"/>
              <a:ext cx="3352200" cy="431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Concelho: Vila Nova de Gaia</a:t>
              </a:r>
              <a:endParaRPr/>
            </a:p>
          </p:txBody>
        </p:sp>
      </p:grpSp>
      <p:pic>
        <p:nvPicPr>
          <p:cNvPr id="129" name="Google Shape;129;gd3c5c21ba1_0_16"/>
          <p:cNvPicPr preferRelativeResize="0"/>
          <p:nvPr/>
        </p:nvPicPr>
        <p:blipFill rotWithShape="1">
          <a:blip r:embed="rId4">
            <a:alphaModFix/>
          </a:blip>
          <a:srcRect b="22614" l="5650" r="45597" t="22161"/>
          <a:stretch/>
        </p:blipFill>
        <p:spPr>
          <a:xfrm>
            <a:off x="5741637" y="743650"/>
            <a:ext cx="3251624" cy="3139824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30" name="Google Shape;130;gd3c5c21ba1_0_16"/>
          <p:cNvPicPr preferRelativeResize="0"/>
          <p:nvPr/>
        </p:nvPicPr>
        <p:blipFill rotWithShape="1">
          <a:blip r:embed="rId5">
            <a:alphaModFix/>
          </a:blip>
          <a:srcRect b="18133" l="0" r="10426" t="0"/>
          <a:stretch/>
        </p:blipFill>
        <p:spPr>
          <a:xfrm>
            <a:off x="5699425" y="3951775"/>
            <a:ext cx="3336050" cy="284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2000"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gd3c5c21ba1_0_44"/>
          <p:cNvGrpSpPr/>
          <p:nvPr/>
        </p:nvGrpSpPr>
        <p:grpSpPr>
          <a:xfrm>
            <a:off x="108678" y="181230"/>
            <a:ext cx="8926792" cy="6616766"/>
            <a:chOff x="144904" y="104932"/>
            <a:chExt cx="8926792" cy="6616766"/>
          </a:xfrm>
        </p:grpSpPr>
        <p:sp>
          <p:nvSpPr>
            <p:cNvPr id="136" name="Google Shape;136;gd3c5c21ba1_0_44"/>
            <p:cNvSpPr/>
            <p:nvPr/>
          </p:nvSpPr>
          <p:spPr>
            <a:xfrm>
              <a:off x="144904" y="104932"/>
              <a:ext cx="5474700" cy="431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PT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da escola: Escola b</a:t>
              </a:r>
              <a:r>
                <a:rPr b="1"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ásica sophia de Mello Breyner</a:t>
              </a:r>
              <a:endParaRPr/>
            </a:p>
          </p:txBody>
        </p:sp>
        <p:sp>
          <p:nvSpPr>
            <p:cNvPr id="137" name="Google Shape;137;gd3c5c21ba1_0_44"/>
            <p:cNvSpPr/>
            <p:nvPr/>
          </p:nvSpPr>
          <p:spPr>
            <a:xfrm>
              <a:off x="5719495" y="664564"/>
              <a:ext cx="3352200" cy="3179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gd3c5c21ba1_0_44"/>
            <p:cNvSpPr/>
            <p:nvPr/>
          </p:nvSpPr>
          <p:spPr>
            <a:xfrm>
              <a:off x="5719496" y="3923597"/>
              <a:ext cx="3352200" cy="2798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gd3c5c21ba1_0_44"/>
            <p:cNvSpPr/>
            <p:nvPr/>
          </p:nvSpPr>
          <p:spPr>
            <a:xfrm>
              <a:off x="144905" y="3923598"/>
              <a:ext cx="5474700" cy="2798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Ameaças/curiosidades: No interior é uma espécie rara.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Só há pouco tempo foi reconhecida como espécie, sendo anteriormente considerada uma subespécie de L. cachinnans ou de L. argentatus.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gd3c5c21ba1_0_44"/>
            <p:cNvSpPr/>
            <p:nvPr/>
          </p:nvSpPr>
          <p:spPr>
            <a:xfrm>
              <a:off x="144908" y="664564"/>
              <a:ext cx="5474700" cy="4638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vulgar: Gaivota-argêntea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gd3c5c21ba1_0_44"/>
            <p:cNvSpPr/>
            <p:nvPr/>
          </p:nvSpPr>
          <p:spPr>
            <a:xfrm>
              <a:off x="144904" y="2594238"/>
              <a:ext cx="5474700" cy="12492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Distribuição Geográfica: Litoral português, especialmente em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praias, portos e na costa rochosa.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gd3c5c21ba1_0_44"/>
            <p:cNvSpPr/>
            <p:nvPr/>
          </p:nvSpPr>
          <p:spPr>
            <a:xfrm>
              <a:off x="144905" y="1146592"/>
              <a:ext cx="5474700" cy="4638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científico: Larus michahellis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gd3c5c21ba1_0_44"/>
            <p:cNvSpPr/>
            <p:nvPr/>
          </p:nvSpPr>
          <p:spPr>
            <a:xfrm>
              <a:off x="144905" y="1628620"/>
              <a:ext cx="5474700" cy="4638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Estatuto de conservação: Pouco preocupante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gd3c5c21ba1_0_44"/>
            <p:cNvSpPr/>
            <p:nvPr/>
          </p:nvSpPr>
          <p:spPr>
            <a:xfrm>
              <a:off x="144905" y="2112129"/>
              <a:ext cx="5474700" cy="4638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Alimentação: Omnívoro e oportunista; maioritariamente matéria de origem animal.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gd3c5c21ba1_0_44"/>
            <p:cNvSpPr/>
            <p:nvPr/>
          </p:nvSpPr>
          <p:spPr>
            <a:xfrm>
              <a:off x="5719495" y="104932"/>
              <a:ext cx="3352200" cy="431100"/>
            </a:xfrm>
            <a:prstGeom prst="rect">
              <a:avLst/>
            </a:prstGeom>
            <a:solidFill>
              <a:srgbClr val="E1EFD8">
                <a:alpha val="3569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Concelho: Vila Nova de Gaia</a:t>
              </a:r>
              <a:endParaRPr/>
            </a:p>
          </p:txBody>
        </p:sp>
      </p:grpSp>
      <p:pic>
        <p:nvPicPr>
          <p:cNvPr id="146" name="Google Shape;146;gd3c5c21ba1_0_44"/>
          <p:cNvPicPr preferRelativeResize="0"/>
          <p:nvPr/>
        </p:nvPicPr>
        <p:blipFill rotWithShape="1">
          <a:blip r:embed="rId4">
            <a:alphaModFix/>
          </a:blip>
          <a:srcRect b="32566" l="13526" r="17145" t="16959"/>
          <a:stretch/>
        </p:blipFill>
        <p:spPr>
          <a:xfrm>
            <a:off x="5760650" y="695525"/>
            <a:ext cx="3274825" cy="31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d3c5c21ba1_0_44"/>
          <p:cNvPicPr preferRelativeResize="0"/>
          <p:nvPr/>
        </p:nvPicPr>
        <p:blipFill rotWithShape="1">
          <a:blip r:embed="rId5">
            <a:alphaModFix/>
          </a:blip>
          <a:srcRect b="31659" l="21417" r="14916" t="28646"/>
          <a:stretch/>
        </p:blipFill>
        <p:spPr>
          <a:xfrm>
            <a:off x="5760650" y="4075975"/>
            <a:ext cx="3274825" cy="272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2019-02-05T21:01:01Z</dcterms:created>
  <dc:creator>ABAE PT</dc:creator>
</cp:coreProperties>
</file>