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6" y="181230"/>
            <a:ext cx="8926645" cy="6616908"/>
            <a:chOff x="144902" y="104932"/>
            <a:chExt cx="8926645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escola- JI/EB1 de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</a:p>
            <a:p>
              <a:r>
                <a:rPr lang="pt-PT" sz="1600" dirty="0">
                  <a:solidFill>
                    <a:srgbClr val="343434"/>
                  </a:solidFill>
                  <a:latin typeface="verdana" panose="020B0604030504040204" pitchFamily="34" charset="0"/>
                </a:rPr>
                <a:t> </a:t>
              </a:r>
              <a:r>
                <a:rPr lang="pt-PT" sz="1600" dirty="0" smtClean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Frequenta </a:t>
              </a:r>
              <a:r>
                <a:rPr lang="pt-PT" sz="1600" dirty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uma enorme diversidade de </a:t>
              </a:r>
              <a:r>
                <a:rPr lang="pt-PT" sz="1600" i="1" dirty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habitats</a:t>
              </a:r>
              <a:r>
                <a:rPr lang="pt-PT" sz="1600" dirty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como uma grande variedade de sistemas florestais e </a:t>
              </a:r>
              <a:r>
                <a:rPr lang="pt-PT" sz="1600" dirty="0" err="1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agro-florestais</a:t>
              </a:r>
              <a:r>
                <a:rPr lang="pt-PT" sz="1600" dirty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pomares, jardins, parques, zonas de culturas agrícolas com sebes </a:t>
              </a:r>
              <a:r>
                <a:rPr lang="pt-PT" sz="1600" dirty="0" smtClean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vivas e </a:t>
              </a:r>
              <a:r>
                <a:rPr lang="pt-PT" sz="1600" dirty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zonas </a:t>
              </a:r>
              <a:r>
                <a:rPr lang="pt-PT" sz="1600" dirty="0" smtClean="0">
                  <a:solidFill>
                    <a:srgbClr val="3434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arbustivas. Tem uma cauda e patas compridas e um bico alaranjado. </a:t>
              </a:r>
              <a:endParaRPr lang="pt-P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 - Melro- preto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-  é uma das espécies mais bem distribuída no território. Está presente durante todo o ano.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2" y="112671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- 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(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meruda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)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  -  espécie mais típica e abundante do nosso pais.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2" y="2294081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-  alimenta-se sobretudo de frutas, insetos, sementes e  minhocas. 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Fauna | Luz Charming Hou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45" y="983411"/>
            <a:ext cx="3010619" cy="2700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Melro-preto (Turdus merula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45" y="4048537"/>
            <a:ext cx="3272876" cy="2662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8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7" y="181230"/>
            <a:ext cx="8926644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 - JI/EB1 de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– </a:t>
              </a:r>
              <a:r>
                <a:rPr lang="pt-PT" sz="1600" dirty="0">
                  <a:solidFill>
                    <a:srgbClr val="212121"/>
                  </a:solidFill>
                </a:rPr>
                <a:t>Os ninhos são instalados em árvores como eucaliptos, carvalhos ou pinheiros a uma altura que varia de 5 a 10 metros do </a:t>
              </a:r>
              <a:r>
                <a:rPr lang="pt-PT" sz="1600" dirty="0" smtClean="0">
                  <a:solidFill>
                    <a:srgbClr val="212121"/>
                  </a:solidFill>
                </a:rPr>
                <a:t>solo. </a:t>
              </a:r>
              <a:r>
                <a:rPr lang="pt-PT" sz="1600" dirty="0">
                  <a:solidFill>
                    <a:schemeClr val="tx1"/>
                  </a:solidFill>
                </a:rPr>
                <a:t>P</a:t>
              </a:r>
              <a:r>
                <a:rPr lang="pt-PT" sz="1600" dirty="0" smtClean="0">
                  <a:solidFill>
                    <a:schemeClr val="tx1"/>
                  </a:solidFill>
                </a:rPr>
                <a:t>ode atacar outros ninhos para comer os ovos ou as crias. 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– Corvo ou gralha preta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329892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– pode ser vista em quase todos os tipos de habitas, exceto em zonas urbanas. Distribui-se por quase todo o território, sendo mais frequente na zona centro.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– (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Corvus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 Corone) 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conservação- é um dos corvídeos mais abundante da nossa fauna.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3" y="246377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–  uma ave omnívora, alimenta-se de cadáveres de alguns animais e pequenos animais como caracóis, ratos e vermes. Da sua alimentação constam ainda ovos  e crias de outras aves e cereais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smtClean="0">
                  <a:solidFill>
                    <a:schemeClr val="tx1"/>
                  </a:solidFill>
                </a:rPr>
                <a:t>e bagas.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-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Gralha-pre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9" y="1078300"/>
            <a:ext cx="3352052" cy="262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 descr="Gralha-preta – Wikipédia, a enciclopédia liv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9" y="4038170"/>
            <a:ext cx="3352052" cy="2759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33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7" y="181230"/>
            <a:ext cx="8926644" cy="6617366"/>
            <a:chOff x="144903" y="104932"/>
            <a:chExt cx="8926644" cy="6617366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escola- JI EB1 de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4" y="4469823"/>
              <a:ext cx="5474661" cy="225247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– ocasionalmente poisa em árvores ou edifícios, sendo uma ave fácil de observar. </a:t>
              </a:r>
              <a:r>
                <a:rPr lang="pt-PT" sz="1600" dirty="0">
                  <a:solidFill>
                    <a:schemeClr val="tx1"/>
                  </a:solidFill>
                </a:rPr>
                <a:t>A</a:t>
              </a:r>
              <a:r>
                <a:rPr lang="pt-PT" sz="1600" dirty="0" smtClean="0">
                  <a:solidFill>
                    <a:schemeClr val="tx1"/>
                  </a:solidFill>
                </a:rPr>
                <a:t> contaminação das aves por pesticidas, pode constituir o principal fator de ameaça para a espécie. </a:t>
              </a:r>
              <a:r>
                <a:rPr lang="pt-PT" sz="1600" dirty="0">
                  <a:solidFill>
                    <a:srgbClr val="343434"/>
                  </a:solidFill>
                </a:rPr>
                <a:t>As maiores colónias de Garça-real localizam-se em França.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– Garça real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94862" y="3508521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 – Surge associada às zonas húmidas, estuários e lagoas. </a:t>
              </a:r>
              <a:r>
                <a:rPr lang="pt-PT" sz="1600" dirty="0">
                  <a:solidFill>
                    <a:schemeClr val="tx1"/>
                  </a:solidFill>
                </a:rPr>
                <a:t>E</a:t>
              </a:r>
              <a:r>
                <a:rPr lang="pt-PT" sz="1600" dirty="0" smtClean="0">
                  <a:solidFill>
                    <a:schemeClr val="tx1"/>
                  </a:solidFill>
                </a:rPr>
                <a:t>spécie fácil de encontrar desde o Douro ao Algarve, na época de nidificação é relativamente escassa, com uma distribuição mais restrita.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– (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Ardea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 cinérea) 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3" y="179035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– Nos últimos anos, a população da Garça real tem vindo a aumentar e não se encontra ameaçada em Portugal. 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94867" y="2626525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– captura sobretudo peixe, anfíbios, insetos,  répteis e , ainda, crustáceos, moluscos e matéria orgânica.  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-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Garça-real (Ardea cinerea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3" b="8183"/>
          <a:stretch/>
        </p:blipFill>
        <p:spPr bwMode="auto">
          <a:xfrm>
            <a:off x="5733227" y="740862"/>
            <a:ext cx="3302093" cy="308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 descr="Garça-real - eBir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28" y="4048537"/>
            <a:ext cx="3302092" cy="2619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5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8747" y="241092"/>
            <a:ext cx="9026574" cy="6616908"/>
            <a:chOff x="44973" y="104932"/>
            <a:chExt cx="902657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JI EB1 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44973" y="3776949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Ameaças/curiosidades-</a:t>
              </a:r>
              <a:r>
                <a:rPr lang="pt-PT" sz="1600" dirty="0">
                  <a:solidFill>
                    <a:srgbClr val="000000"/>
                  </a:solidFill>
                  <a:latin typeface="Verdana" panose="020B0604030504040204" pitchFamily="34" charset="0"/>
                </a:rPr>
                <a:t>  </a:t>
              </a:r>
              <a:r>
                <a:rPr lang="pt-PT" sz="1600" dirty="0">
                  <a:solidFill>
                    <a:srgbClr val="000000"/>
                  </a:solidFill>
                </a:rPr>
                <a:t>facto de coexistir com o homem no mesmo ambiente faz com que as suas</a:t>
              </a:r>
              <a:r>
                <a:rPr lang="pt-PT" sz="1600" dirty="0"/>
                <a:t/>
              </a:r>
              <a:br>
                <a:rPr lang="pt-PT" sz="1600" dirty="0"/>
              </a:br>
              <a:r>
                <a:rPr lang="pt-PT" sz="1600" dirty="0">
                  <a:solidFill>
                    <a:srgbClr val="000000"/>
                  </a:solidFill>
                </a:rPr>
                <a:t>características sejam facilmente apreciadas.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>
                  <a:solidFill>
                    <a:srgbClr val="000000"/>
                  </a:solidFill>
                </a:rPr>
                <a:t>Os machos e as fêmeas </a:t>
              </a:r>
              <a:r>
                <a:rPr lang="pt-PT" sz="1600" dirty="0" smtClean="0">
                  <a:solidFill>
                    <a:srgbClr val="000000"/>
                  </a:solidFill>
                </a:rPr>
                <a:t>apresentam</a:t>
              </a:r>
              <a:r>
                <a:rPr lang="pt-PT" sz="1600" dirty="0"/>
                <a:t> </a:t>
              </a:r>
              <a:r>
                <a:rPr lang="pt-PT" sz="1600" dirty="0" smtClean="0">
                  <a:solidFill>
                    <a:srgbClr val="000000"/>
                  </a:solidFill>
                </a:rPr>
                <a:t>plumagens </a:t>
              </a:r>
              <a:r>
                <a:rPr lang="pt-PT" sz="1600" dirty="0">
                  <a:solidFill>
                    <a:srgbClr val="000000"/>
                  </a:solidFill>
                </a:rPr>
                <a:t>diferentes</a:t>
              </a:r>
              <a:r>
                <a:rPr lang="pt-PT" sz="1600" dirty="0" smtClean="0">
                  <a:solidFill>
                    <a:srgbClr val="000000"/>
                  </a:solidFill>
                </a:rPr>
                <a:t>, a maioria dos casais, à mais pequena perturbação, abandona os ovos ou as crias. </a:t>
              </a:r>
              <a:r>
                <a:rPr lang="pt-PT" sz="1600" dirty="0" smtClean="0">
                  <a:solidFill>
                    <a:srgbClr val="CCCCCC"/>
                  </a:solidFill>
                  <a:latin typeface="Verdana" panose="020B0604030504040204" pitchFamily="34" charset="0"/>
                </a:rPr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– Pardal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94939" y="3177195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Geográfica- ave residente, bastante abundante ao longo do território, sendo visto em zonas urbanizadas como cidades, aldeias ou lugarejos.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4" y="116490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–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(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Passer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)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6856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– não se encontra ameaçada.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4" y="251596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– alimenta-se de flores, insetos, brotos de árvores e alimentos deixados pelo homem. Aprecia também fruta como  maça e banana.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-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Pardal - Espécies de Aves - InfoEsco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39" y="800723"/>
            <a:ext cx="3451982" cy="301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ardal 2 – Portal dos Anim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69" y="4014592"/>
            <a:ext cx="3352052" cy="247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8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58713" y="241092"/>
            <a:ext cx="8976608" cy="6915168"/>
            <a:chOff x="94939" y="104932"/>
            <a:chExt cx="8976608" cy="691516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JI EB1 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35049" y="422185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Ameaças/curiosidades-</a:t>
              </a:r>
              <a:r>
                <a:rPr lang="pt-PT" sz="1600" dirty="0">
                  <a:solidFill>
                    <a:srgbClr val="000000"/>
                  </a:solidFill>
                  <a:latin typeface="Verdana" panose="020B0604030504040204" pitchFamily="34" charset="0"/>
                </a:rPr>
                <a:t>  </a:t>
              </a:r>
              <a:r>
                <a:rPr lang="pt-PT" sz="1600" dirty="0" smtClean="0">
                  <a:solidFill>
                    <a:srgbClr val="000000"/>
                  </a:solidFill>
                </a:rPr>
                <a:t>tem as patas e cauda compridas e passa muito tempo no solo, pode ser observada </a:t>
              </a:r>
              <a:r>
                <a:rPr lang="pt-PT" sz="1600" dirty="0" err="1" smtClean="0">
                  <a:solidFill>
                    <a:srgbClr val="000000"/>
                  </a:solidFill>
                </a:rPr>
                <a:t>fácilmente</a:t>
              </a:r>
              <a:r>
                <a:rPr lang="pt-PT" sz="1600" dirty="0" smtClean="0">
                  <a:solidFill>
                    <a:srgbClr val="000000"/>
                  </a:solidFill>
                </a:rPr>
                <a:t>.</a:t>
              </a:r>
            </a:p>
            <a:p>
              <a:r>
                <a:rPr lang="pt-PT" sz="1600" dirty="0" smtClean="0">
                  <a:solidFill>
                    <a:srgbClr val="000000"/>
                  </a:solidFill>
                </a:rPr>
                <a:t>Quando está no solo gosta de baloiçar a cauda. Tem um bico comprido que lhe permite captar os insetos no ar. </a:t>
              </a:r>
            </a:p>
            <a:p>
              <a:r>
                <a:rPr lang="pt-PT" sz="1600" dirty="0" smtClean="0">
                  <a:solidFill>
                    <a:srgbClr val="000000"/>
                  </a:solidFill>
                </a:rPr>
                <a:t>Encontra-se perto de cursos de água ou onde exista gado a pastar.  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– Alvéola cinzenta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94939" y="3177195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Geográfica- está espalhada por quase todo o mundo. É espécie residente, encontra-se sobretudo  no norte e no centro e invernante em certas zonas do sul.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4" y="116490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–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(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Motacilla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)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6856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– não se encontra ameaçada.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4" y="251596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– alimenta-se de insetos e também de algumas sementes.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-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Motacilla lu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33" y="946676"/>
            <a:ext cx="3302087" cy="27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una - Serralves - Biodiversidade e Ambi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66" y="4125687"/>
            <a:ext cx="3420698" cy="24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53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58712" y="241092"/>
            <a:ext cx="8976609" cy="6821269"/>
            <a:chOff x="94938" y="104932"/>
            <a:chExt cx="8976609" cy="6821269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JI EB1 e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94939" y="4127959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Ameaças/curiosidades-</a:t>
              </a:r>
              <a:r>
                <a:rPr lang="pt-PT" sz="1600" dirty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pt-PT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caracteriza-se pela cauda cor de fogo, sendo a fêmea e os juvenis acastanhados. </a:t>
              </a:r>
              <a:r>
                <a:rPr lang="pt-PT" sz="16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pt-PT" sz="16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 um “tique nervoso” como se estivesse sempre a tremer. Existem algumas subespécies com ligeiras variações de coloração. </a:t>
              </a:r>
              <a:endParaRPr lang="pt-P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 – Rabirruivo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94938" y="3433389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Geográfica- originário de áreas rochosas, mas adaptou-se a áreas habitadas pelo homem. É residente na maior parte do seu habitat sendo uma das aves mais características das aldeias do norte e centro do território.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4" y="1164903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 – 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(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Phoenicurus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 </a:t>
              </a:r>
              <a:r>
                <a:rPr lang="pt-PT" sz="1600" b="1" i="1" dirty="0" err="1" smtClean="0">
                  <a:solidFill>
                    <a:schemeClr val="tx1"/>
                  </a:solidFill>
                </a:rPr>
                <a:t>ochruros</a:t>
              </a:r>
              <a:r>
                <a:rPr lang="pt-PT" sz="1600" b="1" i="1" dirty="0" smtClean="0">
                  <a:solidFill>
                    <a:schemeClr val="tx1"/>
                  </a:solidFill>
                </a:rPr>
                <a:t>)</a:t>
              </a:r>
              <a:endParaRPr lang="pt-PT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68562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 – não se encontra ameaçada.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4" y="25827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 – alimenta-se de insetos e larvas e no verão e outono comem também bagas e frutos.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 - Arganil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6" name="Picture 8" descr="Rabirruivo-comum Phoenicurus ochruros – Jornal Palav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r="14039" b="13788"/>
          <a:stretch/>
        </p:blipFill>
        <p:spPr bwMode="auto">
          <a:xfrm>
            <a:off x="5928138" y="1031328"/>
            <a:ext cx="2706903" cy="24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abirruivo-preto (Phoenicurus ochruros) | Boidobra, Covilhã,… | Flick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36" y="4264119"/>
            <a:ext cx="3156667" cy="238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03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</TotalTime>
  <Words>651</Words>
  <Application>Microsoft Office PowerPoint</Application>
  <PresentationFormat>Apresentação no Ecrã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Jorge Silva</cp:lastModifiedBy>
  <cp:revision>62</cp:revision>
  <cp:lastPrinted>2019-12-11T12:42:31Z</cp:lastPrinted>
  <dcterms:created xsi:type="dcterms:W3CDTF">2019-02-05T21:01:01Z</dcterms:created>
  <dcterms:modified xsi:type="dcterms:W3CDTF">2021-06-11T08:32:13Z</dcterms:modified>
</cp:coreProperties>
</file>