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67" r:id="rId4"/>
    <p:sldId id="266" r:id="rId5"/>
    <p:sldId id="269" r:id="rId6"/>
    <p:sldId id="264" r:id="rId7"/>
    <p:sldId id="262" r:id="rId8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da escola – Escola Básica 2,3 D. Pedro IV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299862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Ameaças/curiosidades: </a:t>
              </a:r>
              <a:r>
                <a:rPr lang="pt-PT" sz="1600" b="1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a arte de criar pombos-correios é chamada de columbofilia.</a:t>
              </a:r>
            </a:p>
            <a:p>
              <a:r>
                <a:rPr lang="pt-PT" sz="1600" b="1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Os pombos vivem, em média, 15 anos.</a:t>
              </a:r>
            </a:p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vulgar: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Pombo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3056393"/>
              <a:ext cx="5474661" cy="78718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Distribuição Geográfica: 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é uma ave muito comum em Portugal.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científico: </a:t>
              </a:r>
              <a:r>
                <a:rPr lang="pt-PT" sz="16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Columba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livia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Estatuto de conservação: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Pouco Preocupante (LC) 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8474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Alimentação: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grãos de pequeno tamanho e de fácil digestão; frutas e legumes, embora em menor quantidade.</a:t>
              </a:r>
            </a:p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- Sintra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7" name="Imagem 16" descr="Uma imagem com pássaro, edifício, exterior, em pé&#10;&#10;Descrição gerada automaticamente">
            <a:extLst>
              <a:ext uri="{FF2B5EF4-FFF2-40B4-BE49-F238E27FC236}">
                <a16:creationId xmlns:a16="http://schemas.microsoft.com/office/drawing/2014/main" id="{1E2BD4AB-1270-468B-AB26-6BE286948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b="8710"/>
          <a:stretch/>
        </p:blipFill>
        <p:spPr>
          <a:xfrm>
            <a:off x="5683269" y="972720"/>
            <a:ext cx="3352052" cy="259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 descr="Uma imagem com terra, exterior, caminho, passeio&#10;&#10;Descrição gerada automaticamente">
            <a:extLst>
              <a:ext uri="{FF2B5EF4-FFF2-40B4-BE49-F238E27FC236}">
                <a16:creationId xmlns:a16="http://schemas.microsoft.com/office/drawing/2014/main" id="{295921AE-8004-4574-95A0-C9B617DD3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7" t="33999" r="24185" b="11959"/>
          <a:stretch/>
        </p:blipFill>
        <p:spPr>
          <a:xfrm>
            <a:off x="5803198" y="4211660"/>
            <a:ext cx="3112193" cy="237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E9258DC-1AEF-4ABD-9216-FD5C34E7F825}"/>
              </a:ext>
            </a:extLst>
          </p:cNvPr>
          <p:cNvSpPr txBox="1"/>
          <p:nvPr/>
        </p:nvSpPr>
        <p:spPr>
          <a:xfrm>
            <a:off x="5947318" y="3475092"/>
            <a:ext cx="28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Century Gothic" panose="020B0502020202020204" pitchFamily="34" charset="0"/>
              </a:rPr>
              <a:t>Fotografia tirada na escola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700695-53B7-4826-A10B-D692C547C866}"/>
              </a:ext>
            </a:extLst>
          </p:cNvPr>
          <p:cNvSpPr txBox="1"/>
          <p:nvPr/>
        </p:nvSpPr>
        <p:spPr>
          <a:xfrm>
            <a:off x="6091437" y="6490359"/>
            <a:ext cx="28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Century Gothic" panose="020B0502020202020204" pitchFamily="34" charset="0"/>
              </a:rPr>
              <a:t>Fotografia tirada na escola</a:t>
            </a:r>
          </a:p>
        </p:txBody>
      </p:sp>
    </p:spTree>
    <p:extLst>
      <p:ext uri="{BB962C8B-B14F-4D97-AF65-F5344CB8AC3E}">
        <p14:creationId xmlns:p14="http://schemas.microsoft.com/office/powerpoint/2010/main" val="321495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da escola – Escola Básica 2,3 D. Pedro IV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Ameaças/curiosidades: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está presente no país todo o ano; é parecido com o estorninho-preto e é muito abundante na nossa localidade.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vulgar: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Melro-preto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781806"/>
              <a:ext cx="5474661" cy="106176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Distribuição Geográfica: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aparece em todo o território.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científico: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Turdus</a:t>
              </a:r>
              <a:r>
                <a:rPr lang="pt-PT" sz="16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merula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Estatuto de conservação: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Pouco Preocupante (LC)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5896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Alimentação: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insetos, vermes, bagas e drupas (omnívoro).</a:t>
              </a:r>
            </a:p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- Sintra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Imagem 2" descr="Uma imagem com relva, exterior, terra, em pé&#10;&#10;Descrição gerada automaticamente">
            <a:extLst>
              <a:ext uri="{FF2B5EF4-FFF2-40B4-BE49-F238E27FC236}">
                <a16:creationId xmlns:a16="http://schemas.microsoft.com/office/drawing/2014/main" id="{B94D793A-534F-499A-8260-89968F3543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8919" r="22239" b="20791"/>
          <a:stretch/>
        </p:blipFill>
        <p:spPr>
          <a:xfrm>
            <a:off x="5789804" y="734224"/>
            <a:ext cx="3138982" cy="290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Uma imagem com relva, exterior, em pé, preto&#10;&#10;Descrição gerada automaticamente">
            <a:extLst>
              <a:ext uri="{FF2B5EF4-FFF2-40B4-BE49-F238E27FC236}">
                <a16:creationId xmlns:a16="http://schemas.microsoft.com/office/drawing/2014/main" id="{C14BEF20-428C-471E-B4B0-2A5812BD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0" y="4075833"/>
            <a:ext cx="31051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A7A0AD-D617-4E5C-B012-941F12B3EA95}"/>
              </a:ext>
            </a:extLst>
          </p:cNvPr>
          <p:cNvSpPr txBox="1"/>
          <p:nvPr/>
        </p:nvSpPr>
        <p:spPr>
          <a:xfrm>
            <a:off x="5947318" y="3488740"/>
            <a:ext cx="28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Century Gothic" panose="020B0502020202020204" pitchFamily="34" charset="0"/>
              </a:rPr>
              <a:t>Fotografia tirada na escola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80CB1E-4D85-4D25-8B25-4C646CB693D3}"/>
              </a:ext>
            </a:extLst>
          </p:cNvPr>
          <p:cNvSpPr txBox="1"/>
          <p:nvPr/>
        </p:nvSpPr>
        <p:spPr>
          <a:xfrm>
            <a:off x="6087916" y="6468380"/>
            <a:ext cx="28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Century Gothic" panose="020B0502020202020204" pitchFamily="34" charset="0"/>
              </a:rPr>
              <a:t>Fotografia tirada na escola</a:t>
            </a:r>
          </a:p>
        </p:txBody>
      </p:sp>
    </p:spTree>
    <p:extLst>
      <p:ext uri="{BB962C8B-B14F-4D97-AF65-F5344CB8AC3E}">
        <p14:creationId xmlns:p14="http://schemas.microsoft.com/office/powerpoint/2010/main" val="263359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da escola – Escola Básica 2,3 D. Pedro IV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5"/>
              <a:ext cx="3352052" cy="298497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0479" y="3690484"/>
              <a:ext cx="3352051" cy="30313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Ameaças/curiosidades: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ave </a:t>
              </a: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Verdana"/>
                  <a:sym typeface="Verdana"/>
                </a:rPr>
                <a:t>d</a:t>
              </a: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Verdana"/>
                  <a:cs typeface="Verdana"/>
                  <a:sym typeface="Verdana"/>
                </a:rPr>
                <a:t>iscreta, mas irrequieta. Tem um comportamento curioso: sai do ramo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Verdana"/>
                  <a:cs typeface="Verdana"/>
                  <a:sym typeface="Verdana"/>
                </a:rPr>
                <a:t>onde está pousado para apanhar um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Verdana"/>
                  <a:cs typeface="Verdana"/>
                  <a:sym typeface="Verdana"/>
                </a:rPr>
                <a:t>inseto e volta rapidamente ao poleiro.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vulgar: </a:t>
              </a: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Papa-moscas-cinzento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Distribuição Geográfica: </a:t>
              </a: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cs typeface="Calibri"/>
                  <a:sym typeface="Calibri"/>
                </a:rPr>
                <a:t>e</a:t>
              </a: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ntre os rios Douro e Minho;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Litoral centro; Lisboa e vale do Tejo; Alentejo;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Algarve.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científico: </a:t>
              </a:r>
              <a:r>
                <a:rPr lang="pt-PT" sz="1600" b="1" i="1" dirty="0" err="1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Muscicapa</a:t>
              </a:r>
              <a:r>
                <a:rPr lang="pt-PT" sz="1600" b="1" i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1" i="1" dirty="0" err="1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striata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Estatuto de conservação: </a:t>
              </a: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Quase Ameaçado (NT)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Alimentação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: </a:t>
              </a:r>
              <a:r>
                <a:rPr lang="pt-PT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Georgia"/>
                  <a:cs typeface="Georgia"/>
                  <a:sym typeface="Georgia"/>
                </a:rPr>
                <a:t>insetívoro; caça os insetos em voo.</a:t>
              </a:r>
              <a:r>
                <a:rPr lang="pt-PT" sz="1600" b="1" dirty="0">
                  <a:solidFill>
                    <a:schemeClr val="dk1"/>
                  </a:solidFill>
                  <a:highlight>
                    <a:srgbClr val="FFFFFF"/>
                  </a:highlight>
                  <a:latin typeface="Century Gothic" panose="020B0502020202020204" pitchFamily="34" charset="0"/>
                  <a:ea typeface="Georgia"/>
                  <a:cs typeface="Georgia"/>
                  <a:sym typeface="Georgia"/>
                </a:rPr>
                <a:t> 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- Sintra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098" name="Picture 2" descr="Papa-moscas-cinzento | Avifauna | Jardim Gulbenkian">
            <a:extLst>
              <a:ext uri="{FF2B5EF4-FFF2-40B4-BE49-F238E27FC236}">
                <a16:creationId xmlns:a16="http://schemas.microsoft.com/office/drawing/2014/main" id="{E5DEDB5E-53E3-4F8E-9973-49C5C0790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 r="27839"/>
          <a:stretch/>
        </p:blipFill>
        <p:spPr bwMode="auto">
          <a:xfrm>
            <a:off x="5863023" y="740862"/>
            <a:ext cx="3012285" cy="2616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s da vida animal: Avifauna de Almada (VII): Papa-moscas-cinzento  (Muscicapa striata)">
            <a:extLst>
              <a:ext uri="{FF2B5EF4-FFF2-40B4-BE49-F238E27FC236}">
                <a16:creationId xmlns:a16="http://schemas.microsoft.com/office/drawing/2014/main" id="{2F990E90-5098-45B9-AA32-256152EA5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7971"/>
          <a:stretch/>
        </p:blipFill>
        <p:spPr bwMode="auto">
          <a:xfrm>
            <a:off x="5971660" y="3824178"/>
            <a:ext cx="2876352" cy="257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7B3E456-9B14-4D5E-A9FB-C577E3044602}"/>
              </a:ext>
            </a:extLst>
          </p:cNvPr>
          <p:cNvSpPr txBox="1"/>
          <p:nvPr/>
        </p:nvSpPr>
        <p:spPr>
          <a:xfrm>
            <a:off x="5683269" y="6377418"/>
            <a:ext cx="3507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 err="1">
                <a:latin typeface="Century Gothic" panose="020B0502020202020204" pitchFamily="34" charset="0"/>
              </a:rPr>
              <a:t>Fonte:https</a:t>
            </a:r>
            <a:r>
              <a:rPr lang="pt-PT" sz="800" dirty="0">
                <a:latin typeface="Century Gothic" panose="020B0502020202020204" pitchFamily="34" charset="0"/>
              </a:rPr>
              <a:t>://3.bp.blogspot.com/-Q8dMZlA4JWM/Tm2_OFM3yhI/AAAAAAAAAw4/Ru809fNjEyo/w1200-h630-p-k-no-nu/Papa_moscas_cinzento.jpg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B41D48-9127-423C-95BF-71C10081E8D5}"/>
              </a:ext>
            </a:extLst>
          </p:cNvPr>
          <p:cNvSpPr txBox="1"/>
          <p:nvPr/>
        </p:nvSpPr>
        <p:spPr>
          <a:xfrm>
            <a:off x="5674252" y="3310562"/>
            <a:ext cx="3352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 err="1">
                <a:latin typeface="Century Gothic" panose="020B0502020202020204" pitchFamily="34" charset="0"/>
              </a:rPr>
              <a:t>Fonte:https</a:t>
            </a:r>
            <a:r>
              <a:rPr lang="pt-PT" sz="800" dirty="0">
                <a:latin typeface="Century Gothic" panose="020B0502020202020204" pitchFamily="34" charset="0"/>
              </a:rPr>
              <a:t>://content.gulbenkian.pt/wp-content/uploads/sites/11/2016/11/01165918/Papa-moscas-cinzento-destaque.jpg</a:t>
            </a:r>
          </a:p>
        </p:txBody>
      </p:sp>
    </p:spTree>
    <p:extLst>
      <p:ext uri="{BB962C8B-B14F-4D97-AF65-F5344CB8AC3E}">
        <p14:creationId xmlns:p14="http://schemas.microsoft.com/office/powerpoint/2010/main" val="80386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da escola – Escola Básica 2,3 D. Pedro IV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49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Ameaças/curiosidades: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É um pássaro muito pequeno mas com um dos cantos mais poderosos e melódicos. </a:t>
              </a:r>
            </a:p>
            <a:p>
              <a:r>
                <a:rPr lang="pt-PT" sz="1600" b="1" i="0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Uma das características distintivas da sua silhueta é a cauda curta que, geralmente, está levantada em ângulo reto.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vulgar: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Carricinha; Carriça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Distribuição Geográfica: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é muito comum em Portugal. </a:t>
              </a:r>
            </a:p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Frequenta bosques, matagais frescos, sebes, locais sombrios com rochas.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64903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científico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Troglodytes</a:t>
              </a:r>
              <a:r>
                <a:rPr lang="pt-PT" sz="16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troglodytes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Estatuto de conservação: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Pouco Preocupante (LC)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Alimentação: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insetos, aranhas, larvas (insetívoro)</a:t>
              </a:r>
            </a:p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- Sintra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26" name="Picture 2" descr="Carriça capturada em sessão de anilhagem ">
            <a:extLst>
              <a:ext uri="{FF2B5EF4-FFF2-40B4-BE49-F238E27FC236}">
                <a16:creationId xmlns:a16="http://schemas.microsoft.com/office/drawing/2014/main" id="{83A07DFA-9335-4145-B8DA-4B5EC9C57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r="17982"/>
          <a:stretch/>
        </p:blipFill>
        <p:spPr bwMode="auto">
          <a:xfrm>
            <a:off x="5833699" y="804485"/>
            <a:ext cx="3099868" cy="276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arriça | Manifesto verde">
            <a:extLst>
              <a:ext uri="{FF2B5EF4-FFF2-40B4-BE49-F238E27FC236}">
                <a16:creationId xmlns:a16="http://schemas.microsoft.com/office/drawing/2014/main" id="{2441FBFE-7798-45E4-BCCA-FB57146D2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880" r="-2184" b="-2880"/>
          <a:stretch/>
        </p:blipFill>
        <p:spPr bwMode="auto">
          <a:xfrm>
            <a:off x="5722072" y="4075833"/>
            <a:ext cx="3323122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17554B1-072C-4E62-A57D-2C45A04C64B5}"/>
              </a:ext>
            </a:extLst>
          </p:cNvPr>
          <p:cNvSpPr txBox="1"/>
          <p:nvPr/>
        </p:nvSpPr>
        <p:spPr>
          <a:xfrm>
            <a:off x="5722072" y="6375130"/>
            <a:ext cx="335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>
                <a:latin typeface="Century Gothic" panose="020B0502020202020204" pitchFamily="34" charset="0"/>
              </a:rPr>
              <a:t>Fonte:https</a:t>
            </a:r>
            <a:r>
              <a:rPr lang="pt-PT" sz="1000" dirty="0">
                <a:latin typeface="Century Gothic" panose="020B0502020202020204" pitchFamily="34" charset="0"/>
              </a:rPr>
              <a:t>://manifestoverde.files.wordpress.com/2017/06/carrica1.jpg?w=676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46541F8-D58F-4D45-9904-1AAF21AA4B48}"/>
              </a:ext>
            </a:extLst>
          </p:cNvPr>
          <p:cNvSpPr txBox="1"/>
          <p:nvPr/>
        </p:nvSpPr>
        <p:spPr>
          <a:xfrm>
            <a:off x="5613902" y="3549591"/>
            <a:ext cx="3490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000" dirty="0" err="1">
                <a:latin typeface="Century Gothic" panose="020B0502020202020204" pitchFamily="34" charset="0"/>
              </a:rPr>
              <a:t>Fonte:https</a:t>
            </a:r>
            <a:r>
              <a:rPr lang="pt-PT" sz="1000" dirty="0">
                <a:latin typeface="Century Gothic" panose="020B0502020202020204" pitchFamily="34" charset="0"/>
              </a:rPr>
              <a:t>://biodiversidade.serralves.pt/fotos/especies/ave_0190_bi_134205484655102c7cccb22.jpg</a:t>
            </a:r>
          </a:p>
        </p:txBody>
      </p:sp>
    </p:spTree>
    <p:extLst>
      <p:ext uri="{BB962C8B-B14F-4D97-AF65-F5344CB8AC3E}">
        <p14:creationId xmlns:p14="http://schemas.microsoft.com/office/powerpoint/2010/main" val="328192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da escola – Escola Básica 2,3 D. Pedro IV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29713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764557"/>
              <a:ext cx="3352051" cy="295728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Ameaças/curiosidades: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É uma ave nativa da Ásia. De todas as aves existentes, o pardal é a que possui uma maior distribuição geográfica no mundo.</a:t>
              </a:r>
            </a:p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Pode formar bandos com grande número de indivíduos.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vulgar: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Pardal-comum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Distribuição Geográfica: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Algarve, Lisboa, vale do Tejo e Alentejo.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científico: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Passer</a:t>
              </a:r>
              <a:r>
                <a:rPr lang="pt-PT" sz="16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domesticus</a:t>
              </a:r>
              <a:r>
                <a:rPr lang="pt-PT" sz="16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Estatuto de conservação: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Pouco Preocupante (LC)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Alimentação: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sementes, grãos (granívoro)</a:t>
              </a:r>
            </a:p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- Sintra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50" name="Picture 2" descr="pardal (Passer domesticus) | WikiAves - A Enciclopédia das Aves do Brasil">
            <a:extLst>
              <a:ext uri="{FF2B5EF4-FFF2-40B4-BE49-F238E27FC236}">
                <a16:creationId xmlns:a16="http://schemas.microsoft.com/office/drawing/2014/main" id="{24EDA101-08CE-43CB-B6DD-DFC2D3F2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53" y="3878929"/>
            <a:ext cx="2698110" cy="2698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8F977F2-0259-461A-B792-1AE31AB0029B}"/>
              </a:ext>
            </a:extLst>
          </p:cNvPr>
          <p:cNvSpPr txBox="1"/>
          <p:nvPr/>
        </p:nvSpPr>
        <p:spPr>
          <a:xfrm>
            <a:off x="5578964" y="6462984"/>
            <a:ext cx="35606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50" dirty="0" err="1">
                <a:latin typeface="Century Gothic" panose="020B0502020202020204" pitchFamily="34" charset="0"/>
              </a:rPr>
              <a:t>Fonte:https</a:t>
            </a:r>
            <a:r>
              <a:rPr lang="pt-PT" sz="850" dirty="0">
                <a:latin typeface="Century Gothic" panose="020B0502020202020204" pitchFamily="34" charset="0"/>
              </a:rPr>
              <a:t>://s3.amazonaws.com/media.wikiaves.com.br/images/4662/2664566q_d85500bb6b3785c9ee711a84157614d1.jpg</a:t>
            </a:r>
          </a:p>
        </p:txBody>
      </p:sp>
      <p:pic>
        <p:nvPicPr>
          <p:cNvPr id="4" name="Imagem 3" descr="Uma imagem com exterior, pedra&#10;&#10;Descrição gerada automaticamente">
            <a:extLst>
              <a:ext uri="{FF2B5EF4-FFF2-40B4-BE49-F238E27FC236}">
                <a16:creationId xmlns:a16="http://schemas.microsoft.com/office/drawing/2014/main" id="{CF35E76A-6E0F-440D-80BC-39C257A14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89" y="789454"/>
            <a:ext cx="2619237" cy="263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0AA3422-5A11-44CF-8AF2-DDBC6FE3E646}"/>
              </a:ext>
            </a:extLst>
          </p:cNvPr>
          <p:cNvSpPr txBox="1"/>
          <p:nvPr/>
        </p:nvSpPr>
        <p:spPr>
          <a:xfrm>
            <a:off x="6000830" y="3350053"/>
            <a:ext cx="28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Century Gothic" panose="020B0502020202020204" pitchFamily="34" charset="0"/>
              </a:rPr>
              <a:t>Fotografia tirada na escola</a:t>
            </a:r>
          </a:p>
        </p:txBody>
      </p:sp>
    </p:spTree>
    <p:extLst>
      <p:ext uri="{BB962C8B-B14F-4D97-AF65-F5344CB8AC3E}">
        <p14:creationId xmlns:p14="http://schemas.microsoft.com/office/powerpoint/2010/main" val="336034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76770"/>
            <a:chOff x="144904" y="104932"/>
            <a:chExt cx="8926643" cy="6676770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da escola – Escola Básica 2,3 D. Pedro IV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83459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4070876"/>
              <a:ext cx="5474661" cy="26509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Ameaças/curiosidades: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esta pequena ave é conhecida por quase toda a gente, pelo que se trata de uma espécie de relativamente fácil identificação.  </a:t>
              </a:r>
            </a:p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 sua máscara vermelha, a cabeça branca e preta e as manchas amarelas nas asas fazem do pintassilgo uma ave bastante colorida e com um padrão facilmente reconhecível, mesmo em voo.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vulgar: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Pintassilgo</a:t>
              </a:r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969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Distribuição Geográfica: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aparece em zonas agrícolas, em parques e jardins urbanos, florestas com clareiras, montados e bosques, evitando sobretudo as manchas florestais densas. Frequente em muitas zonas do nosso país.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científico: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Carduelis</a:t>
              </a:r>
              <a:r>
                <a:rPr lang="pt-PT" sz="16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carduelis</a:t>
              </a:r>
              <a:r>
                <a:rPr lang="pt-PT" sz="16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Estatuto de conservação: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Pouco Preocupante (LC)</a:t>
              </a:r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Alimentação: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sementes, grãos (granívoro)</a:t>
              </a:r>
            </a:p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- Sintra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074" name="Picture 2" descr="Espécie do mês: Pintassilgo | Tribo da Estrela">
            <a:extLst>
              <a:ext uri="{FF2B5EF4-FFF2-40B4-BE49-F238E27FC236}">
                <a16:creationId xmlns:a16="http://schemas.microsoft.com/office/drawing/2014/main" id="{FC4C1478-F918-46BA-80A9-13EACA737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" b="7290"/>
          <a:stretch/>
        </p:blipFill>
        <p:spPr bwMode="auto">
          <a:xfrm>
            <a:off x="5955009" y="795859"/>
            <a:ext cx="2726718" cy="275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0158363-95CE-4D3B-BEE4-8D63F50D343D}"/>
              </a:ext>
            </a:extLst>
          </p:cNvPr>
          <p:cNvSpPr txBox="1"/>
          <p:nvPr/>
        </p:nvSpPr>
        <p:spPr>
          <a:xfrm>
            <a:off x="5943973" y="3499107"/>
            <a:ext cx="27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>
                <a:latin typeface="Century Gothic" panose="020B0502020202020204" pitchFamily="34" charset="0"/>
              </a:rPr>
              <a:t>Fonte:https</a:t>
            </a:r>
            <a:r>
              <a:rPr lang="pt-PT" sz="1000" dirty="0">
                <a:latin typeface="Century Gothic" panose="020B0502020202020204" pitchFamily="34" charset="0"/>
              </a:rPr>
              <a:t>://tribodaestrela.files.wordpress.com/2014/03/1.jpg?w=314&amp;h=360</a:t>
            </a:r>
          </a:p>
        </p:txBody>
      </p:sp>
      <p:pic>
        <p:nvPicPr>
          <p:cNvPr id="3076" name="Picture 4" descr="Pintassilgo | Avifauna | Jardim Gulbenkian">
            <a:extLst>
              <a:ext uri="{FF2B5EF4-FFF2-40B4-BE49-F238E27FC236}">
                <a16:creationId xmlns:a16="http://schemas.microsoft.com/office/drawing/2014/main" id="{1E34E2CC-9E3E-4481-99F4-F7338872F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4929" r="7206"/>
          <a:stretch/>
        </p:blipFill>
        <p:spPr bwMode="auto">
          <a:xfrm>
            <a:off x="6003016" y="4107341"/>
            <a:ext cx="2598431" cy="2372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2A3E3E0-C209-44EA-B837-C5BA537FBBA5}"/>
              </a:ext>
            </a:extLst>
          </p:cNvPr>
          <p:cNvSpPr txBox="1"/>
          <p:nvPr/>
        </p:nvSpPr>
        <p:spPr>
          <a:xfrm>
            <a:off x="5791946" y="6434599"/>
            <a:ext cx="335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dirty="0" err="1">
                <a:latin typeface="Century Gothic" panose="020B0502020202020204" pitchFamily="34" charset="0"/>
              </a:rPr>
              <a:t>Fonte:https</a:t>
            </a:r>
            <a:r>
              <a:rPr lang="pt-PT" sz="900" dirty="0">
                <a:latin typeface="Century Gothic" panose="020B0502020202020204" pitchFamily="34" charset="0"/>
              </a:rPr>
              <a:t>://content.gulbenkian.pt/</a:t>
            </a:r>
            <a:r>
              <a:rPr lang="pt-PT" sz="900" dirty="0" err="1">
                <a:latin typeface="Century Gothic" panose="020B0502020202020204" pitchFamily="34" charset="0"/>
              </a:rPr>
              <a:t>wpcontent</a:t>
            </a:r>
            <a:r>
              <a:rPr lang="pt-PT" sz="900" dirty="0">
                <a:latin typeface="Century Gothic" panose="020B0502020202020204" pitchFamily="34" charset="0"/>
              </a:rPr>
              <a:t>/uploads/sites/11/2016/11/01165936/Pintassilgo-destaque.jpg</a:t>
            </a:r>
          </a:p>
        </p:txBody>
      </p:sp>
    </p:spTree>
    <p:extLst>
      <p:ext uri="{BB962C8B-B14F-4D97-AF65-F5344CB8AC3E}">
        <p14:creationId xmlns:p14="http://schemas.microsoft.com/office/powerpoint/2010/main" val="60358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90403" y="181230"/>
            <a:ext cx="8944918" cy="6616908"/>
            <a:chOff x="126629" y="104932"/>
            <a:chExt cx="8944918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da escola – Escola Básica 2,3 D. Pedro IV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5096576"/>
              <a:ext cx="5474661" cy="16252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Ameaças/curiosidades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: O seu canto é peculiar, com traços semelhantes ao do pisco-de-peito-ruivo mas com notas de um timbre metálico.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vulgar: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Rabirruivo-comum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26629" y="2595638"/>
              <a:ext cx="5474661" cy="248114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Distribuição Geográfica: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essencialmente a norte do Tejo, surgindo associado a zonas rochosas e locais habitados; para sul do Tejo tem uma distribuição muito localizada, ocorrendo essencialmente nas falésias costeiras e, localmente, em escarpas. </a:t>
              </a:r>
              <a:b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 partir de outubro, ocorre em todo o território continental e pode ser visto em qualquer local ou tipo de habitat, zonas de florestas, terrenos agrícolas e zonas habitadas.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Nome científico: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Phoenicurus</a:t>
              </a:r>
              <a:r>
                <a:rPr lang="pt-PT" sz="16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pt-PT" sz="1600" b="1" i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ochruros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Estatuto de conservação: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Pouco Preocupante (LC)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pt-PT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Alimentação: </a:t>
              </a:r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insetos (insetívoro)</a:t>
              </a:r>
            </a:p>
            <a:p>
              <a:endParaRPr lang="pt-PT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- Sintra</a:t>
              </a:r>
              <a:endParaRPr lang="pt-PT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7" name="Imagem 16" descr="Uma imagem com relva, exterior, terra, em pé&#10;&#10;Descrição gerada automaticamente">
            <a:extLst>
              <a:ext uri="{FF2B5EF4-FFF2-40B4-BE49-F238E27FC236}">
                <a16:creationId xmlns:a16="http://schemas.microsoft.com/office/drawing/2014/main" id="{39AC5799-9166-4CA2-8A2F-B6BA7D651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16194" r="24864" b="11491"/>
          <a:stretch/>
        </p:blipFill>
        <p:spPr>
          <a:xfrm>
            <a:off x="5824543" y="789304"/>
            <a:ext cx="3010032" cy="285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Uma imagem com exterior, pássaro, relva, em pé&#10;&#10;Descrição gerada automaticamente">
            <a:extLst>
              <a:ext uri="{FF2B5EF4-FFF2-40B4-BE49-F238E27FC236}">
                <a16:creationId xmlns:a16="http://schemas.microsoft.com/office/drawing/2014/main" id="{67CDE3A6-F368-4085-A6E8-4D763658F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17" y="4017828"/>
            <a:ext cx="2728356" cy="262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EB892A-92DC-428F-91AF-B7EF6CFB2C11}"/>
              </a:ext>
            </a:extLst>
          </p:cNvPr>
          <p:cNvSpPr txBox="1"/>
          <p:nvPr/>
        </p:nvSpPr>
        <p:spPr>
          <a:xfrm>
            <a:off x="5947318" y="3570084"/>
            <a:ext cx="28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Century Gothic" panose="020B0502020202020204" pitchFamily="34" charset="0"/>
              </a:rPr>
              <a:t>Fotografia tirada na escola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36827EF-17C7-496A-87D1-5D2BCB092D5D}"/>
              </a:ext>
            </a:extLst>
          </p:cNvPr>
          <p:cNvSpPr txBox="1"/>
          <p:nvPr/>
        </p:nvSpPr>
        <p:spPr>
          <a:xfrm>
            <a:off x="5947318" y="6553979"/>
            <a:ext cx="28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Century Gothic" panose="020B0502020202020204" pitchFamily="34" charset="0"/>
              </a:rPr>
              <a:t>Fotografia tirada na escola</a:t>
            </a:r>
          </a:p>
        </p:txBody>
      </p:sp>
    </p:spTree>
    <p:extLst>
      <p:ext uri="{BB962C8B-B14F-4D97-AF65-F5344CB8AC3E}">
        <p14:creationId xmlns:p14="http://schemas.microsoft.com/office/powerpoint/2010/main" val="809699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929</Words>
  <Application>Microsoft Office PowerPoint</Application>
  <PresentationFormat>Apresentação no Ecrã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Sara Duarte</cp:lastModifiedBy>
  <cp:revision>27</cp:revision>
  <cp:lastPrinted>2019-12-11T12:42:31Z</cp:lastPrinted>
  <dcterms:created xsi:type="dcterms:W3CDTF">2019-02-05T21:01:01Z</dcterms:created>
  <dcterms:modified xsi:type="dcterms:W3CDTF">2021-06-11T16:59:01Z</dcterms:modified>
</cp:coreProperties>
</file>