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5" r:id="rId3"/>
  </p:sldIdLst>
  <p:sldSz cx="9144000" cy="6858000" type="screen4x3"/>
  <p:notesSz cx="7053263" cy="10180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70" d="100"/>
          <a:sy n="70" d="100"/>
        </p:scale>
        <p:origin x="129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 de título do Modelo Global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AA4CFF22-EE45-4F5C-B173-8DF8255B900F}" type="datetimeFigureOut">
              <a:rPr lang="pt-PT" smtClean="0"/>
              <a:t>08/06/2021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211521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A4CFF22-EE45-4F5C-B173-8DF8255B900F}" type="datetimeFigureOut">
              <a:rPr lang="pt-PT" smtClean="0"/>
              <a:t>08/06/2021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294382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A4CFF22-EE45-4F5C-B173-8DF8255B900F}" type="datetimeFigureOut">
              <a:rPr lang="pt-PT" smtClean="0"/>
              <a:t>08/06/2021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103993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A4CFF22-EE45-4F5C-B173-8DF8255B900F}" type="datetimeFigureOut">
              <a:rPr lang="pt-PT" smtClean="0"/>
              <a:t>08/06/2021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78673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AA4CFF22-EE45-4F5C-B173-8DF8255B900F}" type="datetimeFigureOut">
              <a:rPr lang="pt-PT" smtClean="0"/>
              <a:t>08/06/2021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731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AA4CFF22-EE45-4F5C-B173-8DF8255B900F}" type="datetimeFigureOut">
              <a:rPr lang="pt-PT" smtClean="0"/>
              <a:t>08/06/2021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79966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AA4CFF22-EE45-4F5C-B173-8DF8255B900F}" type="datetimeFigureOut">
              <a:rPr lang="pt-PT" smtClean="0"/>
              <a:t>08/06/2021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23251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AA4CFF22-EE45-4F5C-B173-8DF8255B900F}" type="datetimeFigureOut">
              <a:rPr lang="pt-PT" smtClean="0"/>
              <a:t>08/06/2021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112696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CFF22-EE45-4F5C-B173-8DF8255B900F}" type="datetimeFigureOut">
              <a:rPr lang="pt-PT" smtClean="0"/>
              <a:t>08/06/2021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84832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 de título do Modelo Global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AA4CFF22-EE45-4F5C-B173-8DF8255B900F}" type="datetimeFigureOut">
              <a:rPr lang="pt-PT" smtClean="0"/>
              <a:t>08/06/2021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116442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AA4CFF22-EE45-4F5C-B173-8DF8255B900F}" type="datetimeFigureOut">
              <a:rPr lang="pt-PT" smtClean="0"/>
              <a:t>08/06/2021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30600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CFF22-EE45-4F5C-B173-8DF8255B900F}" type="datetimeFigureOut">
              <a:rPr lang="pt-PT" smtClean="0"/>
              <a:t>08/06/2021</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1CC23-B1AE-4F8D-81B9-8D22F2164954}" type="slidenum">
              <a:rPr lang="pt-PT" smtClean="0"/>
              <a:t>‹nº›</a:t>
            </a:fld>
            <a:endParaRPr lang="pt-PT"/>
          </a:p>
        </p:txBody>
      </p:sp>
    </p:spTree>
    <p:extLst>
      <p:ext uri="{BB962C8B-B14F-4D97-AF65-F5344CB8AC3E}">
        <p14:creationId xmlns:p14="http://schemas.microsoft.com/office/powerpoint/2010/main" val="2114685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C5362530-8AD2-4251-88A5-2005BC4A6CB4}"/>
              </a:ext>
            </a:extLst>
          </p:cNvPr>
          <p:cNvSpPr/>
          <p:nvPr/>
        </p:nvSpPr>
        <p:spPr>
          <a:xfrm>
            <a:off x="108679" y="0"/>
            <a:ext cx="5474661" cy="430968"/>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a:solidFill>
                  <a:schemeClr val="tx1"/>
                </a:solidFill>
              </a:rPr>
              <a:t>Centro </a:t>
            </a:r>
            <a:r>
              <a:rPr lang="pt-PT" sz="1600" b="1" dirty="0" smtClean="0">
                <a:solidFill>
                  <a:schemeClr val="tx1"/>
                </a:solidFill>
              </a:rPr>
              <a:t>Escolar </a:t>
            </a:r>
            <a:r>
              <a:rPr lang="pt-PT" sz="1600" b="1" dirty="0">
                <a:solidFill>
                  <a:schemeClr val="tx1"/>
                </a:solidFill>
              </a:rPr>
              <a:t>de S. Miguel</a:t>
            </a:r>
          </a:p>
        </p:txBody>
      </p:sp>
      <p:sp>
        <p:nvSpPr>
          <p:cNvPr id="8" name="Retângulo 7">
            <a:extLst>
              <a:ext uri="{FF2B5EF4-FFF2-40B4-BE49-F238E27FC236}">
                <a16:creationId xmlns:a16="http://schemas.microsoft.com/office/drawing/2014/main" id="{E3666BEA-D1DA-4422-9E33-0F2267DA6AF7}"/>
              </a:ext>
            </a:extLst>
          </p:cNvPr>
          <p:cNvSpPr/>
          <p:nvPr/>
        </p:nvSpPr>
        <p:spPr>
          <a:xfrm>
            <a:off x="5683270" y="559632"/>
            <a:ext cx="3352052" cy="3179011"/>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i="1" dirty="0">
                <a:solidFill>
                  <a:schemeClr val="tx1"/>
                </a:solidFill>
              </a:rPr>
              <a:t>Foto da espécie</a:t>
            </a:r>
          </a:p>
        </p:txBody>
      </p:sp>
      <p:sp>
        <p:nvSpPr>
          <p:cNvPr id="9" name="Retângulo 8">
            <a:extLst>
              <a:ext uri="{FF2B5EF4-FFF2-40B4-BE49-F238E27FC236}">
                <a16:creationId xmlns:a16="http://schemas.microsoft.com/office/drawing/2014/main" id="{8EB57598-9DCD-4DD2-AFB5-0DC13B4907A8}"/>
              </a:ext>
            </a:extLst>
          </p:cNvPr>
          <p:cNvSpPr/>
          <p:nvPr/>
        </p:nvSpPr>
        <p:spPr>
          <a:xfrm>
            <a:off x="5683270" y="3867307"/>
            <a:ext cx="3352051" cy="2798243"/>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i="1" dirty="0">
                <a:solidFill>
                  <a:schemeClr val="tx1"/>
                </a:solidFill>
              </a:rPr>
              <a:t>Foto da espécie</a:t>
            </a:r>
          </a:p>
        </p:txBody>
      </p:sp>
      <p:sp>
        <p:nvSpPr>
          <p:cNvPr id="11" name="Retângulo 10">
            <a:extLst>
              <a:ext uri="{FF2B5EF4-FFF2-40B4-BE49-F238E27FC236}">
                <a16:creationId xmlns:a16="http://schemas.microsoft.com/office/drawing/2014/main" id="{6F6976E2-70E2-4080-9036-DC573FD02254}"/>
              </a:ext>
            </a:extLst>
          </p:cNvPr>
          <p:cNvSpPr/>
          <p:nvPr/>
        </p:nvSpPr>
        <p:spPr>
          <a:xfrm>
            <a:off x="108679" y="521183"/>
            <a:ext cx="5474661" cy="463717"/>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Nome vulgar: pardal- comum</a:t>
            </a:r>
          </a:p>
        </p:txBody>
      </p:sp>
      <p:sp>
        <p:nvSpPr>
          <p:cNvPr id="12" name="Retângulo 11">
            <a:extLst>
              <a:ext uri="{FF2B5EF4-FFF2-40B4-BE49-F238E27FC236}">
                <a16:creationId xmlns:a16="http://schemas.microsoft.com/office/drawing/2014/main" id="{6BD75144-7450-4B7F-B7C8-25F8C0E8F7C5}"/>
              </a:ext>
            </a:extLst>
          </p:cNvPr>
          <p:cNvSpPr/>
          <p:nvPr/>
        </p:nvSpPr>
        <p:spPr>
          <a:xfrm>
            <a:off x="108678" y="3993822"/>
            <a:ext cx="5474661" cy="1716924"/>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Distribuição Geográfica:</a:t>
            </a:r>
            <a:r>
              <a:rPr lang="pt-PT" sz="1600" b="0" i="0" dirty="0">
                <a:solidFill>
                  <a:srgbClr val="000000"/>
                </a:solidFill>
                <a:effectLst/>
              </a:rPr>
              <a:t> O pardal-comum é bastante abundante ao longo de todo o território português, tanto em grandes cidades como em aldeias ou lugarejos habitados. Ocorre durante todo o ano, podendo formar bandos de grandes dimensões, especialmente em zonas agrícolas  ou em dormitórios de parques urbanos.</a:t>
            </a:r>
            <a:r>
              <a:rPr lang="pt-PT" sz="1600" dirty="0">
                <a:solidFill>
                  <a:schemeClr val="tx1"/>
                </a:solidFill>
              </a:rPr>
              <a:t> </a:t>
            </a:r>
          </a:p>
        </p:txBody>
      </p:sp>
      <p:sp>
        <p:nvSpPr>
          <p:cNvPr id="13" name="Retângulo 12">
            <a:extLst>
              <a:ext uri="{FF2B5EF4-FFF2-40B4-BE49-F238E27FC236}">
                <a16:creationId xmlns:a16="http://schemas.microsoft.com/office/drawing/2014/main" id="{94507A5C-C90A-478D-97D3-15A61D6B8380}"/>
              </a:ext>
            </a:extLst>
          </p:cNvPr>
          <p:cNvSpPr/>
          <p:nvPr/>
        </p:nvSpPr>
        <p:spPr>
          <a:xfrm>
            <a:off x="108679" y="1022435"/>
            <a:ext cx="5474661" cy="463717"/>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Nome científico: </a:t>
            </a:r>
            <a:r>
              <a:rPr lang="pt-PT" sz="1600" dirty="0" err="1">
                <a:solidFill>
                  <a:schemeClr val="tx1"/>
                </a:solidFill>
              </a:rPr>
              <a:t>Passer</a:t>
            </a:r>
            <a:r>
              <a:rPr lang="pt-PT" sz="1600" dirty="0">
                <a:solidFill>
                  <a:schemeClr val="tx1"/>
                </a:solidFill>
              </a:rPr>
              <a:t> </a:t>
            </a:r>
            <a:r>
              <a:rPr lang="pt-PT" sz="1600" dirty="0" err="1">
                <a:solidFill>
                  <a:schemeClr val="tx1"/>
                </a:solidFill>
              </a:rPr>
              <a:t>domesticus</a:t>
            </a:r>
            <a:r>
              <a:rPr lang="pt-PT" sz="1600" dirty="0">
                <a:solidFill>
                  <a:schemeClr val="tx1"/>
                </a:solidFill>
              </a:rPr>
              <a:t> </a:t>
            </a:r>
          </a:p>
        </p:txBody>
      </p:sp>
      <p:sp>
        <p:nvSpPr>
          <p:cNvPr id="14" name="Retângulo 13">
            <a:extLst>
              <a:ext uri="{FF2B5EF4-FFF2-40B4-BE49-F238E27FC236}">
                <a16:creationId xmlns:a16="http://schemas.microsoft.com/office/drawing/2014/main" id="{9C412E3F-9F01-40D4-A75E-B15563584C66}"/>
              </a:ext>
            </a:extLst>
          </p:cNvPr>
          <p:cNvSpPr/>
          <p:nvPr/>
        </p:nvSpPr>
        <p:spPr>
          <a:xfrm>
            <a:off x="108680" y="1523688"/>
            <a:ext cx="5474661" cy="463717"/>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Estatuto de conservação: Pouco preocupante </a:t>
            </a:r>
          </a:p>
        </p:txBody>
      </p:sp>
      <p:sp>
        <p:nvSpPr>
          <p:cNvPr id="15" name="Retângulo 14">
            <a:extLst>
              <a:ext uri="{FF2B5EF4-FFF2-40B4-BE49-F238E27FC236}">
                <a16:creationId xmlns:a16="http://schemas.microsoft.com/office/drawing/2014/main" id="{E12FB53E-920D-4FFF-AB36-589250105586}"/>
              </a:ext>
            </a:extLst>
          </p:cNvPr>
          <p:cNvSpPr/>
          <p:nvPr/>
        </p:nvSpPr>
        <p:spPr>
          <a:xfrm>
            <a:off x="144873" y="2403071"/>
            <a:ext cx="5474661" cy="1335572"/>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PT" sz="1600" dirty="0">
              <a:solidFill>
                <a:schemeClr val="tx1"/>
              </a:solidFill>
            </a:endParaRPr>
          </a:p>
          <a:p>
            <a:r>
              <a:rPr lang="pt-PT" sz="1600" dirty="0">
                <a:solidFill>
                  <a:schemeClr val="tx1"/>
                </a:solidFill>
              </a:rPr>
              <a:t>Alimentação: Alimenta-se de </a:t>
            </a:r>
            <a:r>
              <a:rPr lang="pt-PT" sz="1600" b="0" i="0" dirty="0">
                <a:solidFill>
                  <a:srgbClr val="333333"/>
                </a:solidFill>
                <a:effectLst/>
              </a:rPr>
              <a:t>sementes, flores, insetos, brotos de árvores e restos de alimentos deixados pelos seres humanos. Costuma frequentar comedouros com sementes e </a:t>
            </a:r>
            <a:r>
              <a:rPr lang="pt-PT" sz="1600" dirty="0">
                <a:solidFill>
                  <a:schemeClr val="tx1"/>
                </a:solidFill>
              </a:rPr>
              <a:t>quirera</a:t>
            </a:r>
            <a:r>
              <a:rPr lang="pt-PT" sz="1600" b="0" i="0" dirty="0">
                <a:solidFill>
                  <a:srgbClr val="333333"/>
                </a:solidFill>
                <a:effectLst/>
              </a:rPr>
              <a:t> de milho. Alimenta-se também de frutos como banana, maçã e mamão.</a:t>
            </a:r>
            <a:endParaRPr lang="pt-PT" sz="1600" dirty="0">
              <a:solidFill>
                <a:schemeClr val="tx1"/>
              </a:solidFill>
            </a:endParaRPr>
          </a:p>
          <a:p>
            <a:endParaRPr lang="pt-PT" sz="1600" dirty="0">
              <a:solidFill>
                <a:schemeClr val="tx1"/>
              </a:solidFill>
            </a:endParaRPr>
          </a:p>
        </p:txBody>
      </p:sp>
      <p:sp>
        <p:nvSpPr>
          <p:cNvPr id="16" name="Retângulo 15">
            <a:extLst>
              <a:ext uri="{FF2B5EF4-FFF2-40B4-BE49-F238E27FC236}">
                <a16:creationId xmlns:a16="http://schemas.microsoft.com/office/drawing/2014/main" id="{43670CFA-103A-47A8-AC29-7019AAECED3F}"/>
              </a:ext>
            </a:extLst>
          </p:cNvPr>
          <p:cNvSpPr/>
          <p:nvPr/>
        </p:nvSpPr>
        <p:spPr>
          <a:xfrm>
            <a:off x="5683270" y="0"/>
            <a:ext cx="3352052" cy="430968"/>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a:solidFill>
                  <a:schemeClr val="tx1"/>
                </a:solidFill>
              </a:rPr>
              <a:t>Vila Nova de Poiares</a:t>
            </a:r>
          </a:p>
        </p:txBody>
      </p:sp>
      <p:pic>
        <p:nvPicPr>
          <p:cNvPr id="22" name="Imagem 21" descr="Pardal - Espécies de Aves - InfoEscola">
            <a:extLst>
              <a:ext uri="{FF2B5EF4-FFF2-40B4-BE49-F238E27FC236}">
                <a16:creationId xmlns:a16="http://schemas.microsoft.com/office/drawing/2014/main" id="{7E4D8EEC-99B9-45B9-82D2-BBE227EA0E6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7006" y="551920"/>
            <a:ext cx="3288314" cy="3179010"/>
          </a:xfrm>
          <a:prstGeom prst="rect">
            <a:avLst/>
          </a:prstGeom>
          <a:noFill/>
          <a:ln>
            <a:noFill/>
          </a:ln>
        </p:spPr>
      </p:pic>
      <p:pic>
        <p:nvPicPr>
          <p:cNvPr id="23" name="Imagem 22" descr="Pardal - Brasil | Fotografias de aves, Passaros brasileiros, Pássaros  pequenos">
            <a:extLst>
              <a:ext uri="{FF2B5EF4-FFF2-40B4-BE49-F238E27FC236}">
                <a16:creationId xmlns:a16="http://schemas.microsoft.com/office/drawing/2014/main" id="{41D853D2-D847-4B20-920C-D3C31284706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83270" y="3875021"/>
            <a:ext cx="3352052" cy="2798242"/>
          </a:xfrm>
          <a:prstGeom prst="rect">
            <a:avLst/>
          </a:prstGeom>
          <a:noFill/>
          <a:ln>
            <a:noFill/>
          </a:ln>
        </p:spPr>
      </p:pic>
    </p:spTree>
    <p:extLst>
      <p:ext uri="{BB962C8B-B14F-4D97-AF65-F5344CB8AC3E}">
        <p14:creationId xmlns:p14="http://schemas.microsoft.com/office/powerpoint/2010/main" val="157866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C5362530-8AD2-4251-88A5-2005BC4A6CB4}"/>
              </a:ext>
            </a:extLst>
          </p:cNvPr>
          <p:cNvSpPr/>
          <p:nvPr/>
        </p:nvSpPr>
        <p:spPr>
          <a:xfrm>
            <a:off x="108679" y="0"/>
            <a:ext cx="5474661" cy="430968"/>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a:solidFill>
                  <a:schemeClr val="tx1"/>
                </a:solidFill>
              </a:rPr>
              <a:t>Centro </a:t>
            </a:r>
            <a:r>
              <a:rPr lang="pt-PT" sz="1600" b="1" dirty="0" smtClean="0">
                <a:solidFill>
                  <a:schemeClr val="tx1"/>
                </a:solidFill>
              </a:rPr>
              <a:t>Escolar </a:t>
            </a:r>
            <a:r>
              <a:rPr lang="pt-PT" sz="1600" b="1" dirty="0">
                <a:solidFill>
                  <a:schemeClr val="tx1"/>
                </a:solidFill>
              </a:rPr>
              <a:t>de S. Miguel</a:t>
            </a:r>
          </a:p>
        </p:txBody>
      </p:sp>
      <p:sp>
        <p:nvSpPr>
          <p:cNvPr id="8" name="Retângulo 7">
            <a:extLst>
              <a:ext uri="{FF2B5EF4-FFF2-40B4-BE49-F238E27FC236}">
                <a16:creationId xmlns:a16="http://schemas.microsoft.com/office/drawing/2014/main" id="{E3666BEA-D1DA-4422-9E33-0F2267DA6AF7}"/>
              </a:ext>
            </a:extLst>
          </p:cNvPr>
          <p:cNvSpPr/>
          <p:nvPr/>
        </p:nvSpPr>
        <p:spPr>
          <a:xfrm>
            <a:off x="5683270" y="559632"/>
            <a:ext cx="3352052" cy="3179011"/>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i="1" dirty="0">
                <a:solidFill>
                  <a:schemeClr val="tx1"/>
                </a:solidFill>
              </a:rPr>
              <a:t>Foto da espécie</a:t>
            </a:r>
          </a:p>
        </p:txBody>
      </p:sp>
      <p:sp>
        <p:nvSpPr>
          <p:cNvPr id="9" name="Retângulo 8">
            <a:extLst>
              <a:ext uri="{FF2B5EF4-FFF2-40B4-BE49-F238E27FC236}">
                <a16:creationId xmlns:a16="http://schemas.microsoft.com/office/drawing/2014/main" id="{8EB57598-9DCD-4DD2-AFB5-0DC13B4907A8}"/>
              </a:ext>
            </a:extLst>
          </p:cNvPr>
          <p:cNvSpPr/>
          <p:nvPr/>
        </p:nvSpPr>
        <p:spPr>
          <a:xfrm>
            <a:off x="5683270" y="3867307"/>
            <a:ext cx="3352051" cy="2798243"/>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i="1" dirty="0">
                <a:solidFill>
                  <a:schemeClr val="tx1"/>
                </a:solidFill>
              </a:rPr>
              <a:t>Foto da espécie</a:t>
            </a:r>
          </a:p>
        </p:txBody>
      </p:sp>
      <p:sp>
        <p:nvSpPr>
          <p:cNvPr id="11" name="Retângulo 10">
            <a:extLst>
              <a:ext uri="{FF2B5EF4-FFF2-40B4-BE49-F238E27FC236}">
                <a16:creationId xmlns:a16="http://schemas.microsoft.com/office/drawing/2014/main" id="{6F6976E2-70E2-4080-9036-DC573FD02254}"/>
              </a:ext>
            </a:extLst>
          </p:cNvPr>
          <p:cNvSpPr/>
          <p:nvPr/>
        </p:nvSpPr>
        <p:spPr>
          <a:xfrm>
            <a:off x="108679" y="521183"/>
            <a:ext cx="5474661" cy="463717"/>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Nome vulgar: melro</a:t>
            </a:r>
          </a:p>
        </p:txBody>
      </p:sp>
      <p:sp>
        <p:nvSpPr>
          <p:cNvPr id="12" name="Retângulo 11">
            <a:extLst>
              <a:ext uri="{FF2B5EF4-FFF2-40B4-BE49-F238E27FC236}">
                <a16:creationId xmlns:a16="http://schemas.microsoft.com/office/drawing/2014/main" id="{6BD75144-7450-4B7F-B7C8-25F8C0E8F7C5}"/>
              </a:ext>
            </a:extLst>
          </p:cNvPr>
          <p:cNvSpPr/>
          <p:nvPr/>
        </p:nvSpPr>
        <p:spPr>
          <a:xfrm>
            <a:off x="117262" y="4027793"/>
            <a:ext cx="5474661" cy="1941698"/>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Distribuição Geográfica: O melro preto tem preferência por florestas de folha caduca com vegetação rasteira densa, podendo também ser encontrado em zonas de arbustos, campos de cultivo, jardins ou parques, mesmo em zonas urbanas. Os jardins são os melhores locais para a nidificação. Esta espécie pode ser encontrada a grandes altitudes na Europa, no Norte de África, na Índia e no Sri Lanka.</a:t>
            </a:r>
          </a:p>
        </p:txBody>
      </p:sp>
      <p:sp>
        <p:nvSpPr>
          <p:cNvPr id="13" name="Retângulo 12">
            <a:extLst>
              <a:ext uri="{FF2B5EF4-FFF2-40B4-BE49-F238E27FC236}">
                <a16:creationId xmlns:a16="http://schemas.microsoft.com/office/drawing/2014/main" id="{94507A5C-C90A-478D-97D3-15A61D6B8380}"/>
              </a:ext>
            </a:extLst>
          </p:cNvPr>
          <p:cNvSpPr/>
          <p:nvPr/>
        </p:nvSpPr>
        <p:spPr>
          <a:xfrm>
            <a:off x="108679" y="984900"/>
            <a:ext cx="5474661" cy="463717"/>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Nome científico: </a:t>
            </a:r>
            <a:r>
              <a:rPr lang="pt-PT" sz="1600" dirty="0" err="1">
                <a:solidFill>
                  <a:schemeClr val="tx1"/>
                </a:solidFill>
              </a:rPr>
              <a:t>Turdus</a:t>
            </a:r>
            <a:r>
              <a:rPr lang="pt-PT" sz="1600" dirty="0">
                <a:solidFill>
                  <a:schemeClr val="tx1"/>
                </a:solidFill>
              </a:rPr>
              <a:t> </a:t>
            </a:r>
            <a:r>
              <a:rPr lang="pt-PT" sz="1600" dirty="0" err="1">
                <a:solidFill>
                  <a:schemeClr val="tx1"/>
                </a:solidFill>
              </a:rPr>
              <a:t>merula</a:t>
            </a:r>
            <a:r>
              <a:rPr lang="pt-PT" sz="1600" dirty="0">
                <a:solidFill>
                  <a:schemeClr val="tx1"/>
                </a:solidFill>
              </a:rPr>
              <a:t> </a:t>
            </a:r>
          </a:p>
        </p:txBody>
      </p:sp>
      <p:sp>
        <p:nvSpPr>
          <p:cNvPr id="14" name="Retângulo 13">
            <a:extLst>
              <a:ext uri="{FF2B5EF4-FFF2-40B4-BE49-F238E27FC236}">
                <a16:creationId xmlns:a16="http://schemas.microsoft.com/office/drawing/2014/main" id="{9C412E3F-9F01-40D4-A75E-B15563584C66}"/>
              </a:ext>
            </a:extLst>
          </p:cNvPr>
          <p:cNvSpPr/>
          <p:nvPr/>
        </p:nvSpPr>
        <p:spPr>
          <a:xfrm>
            <a:off x="108680" y="1523688"/>
            <a:ext cx="5474661" cy="463717"/>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Estatuto de conservação: Pouco preocupante </a:t>
            </a:r>
          </a:p>
        </p:txBody>
      </p:sp>
      <p:sp>
        <p:nvSpPr>
          <p:cNvPr id="15" name="Retângulo 14">
            <a:extLst>
              <a:ext uri="{FF2B5EF4-FFF2-40B4-BE49-F238E27FC236}">
                <a16:creationId xmlns:a16="http://schemas.microsoft.com/office/drawing/2014/main" id="{E12FB53E-920D-4FFF-AB36-589250105586}"/>
              </a:ext>
            </a:extLst>
          </p:cNvPr>
          <p:cNvSpPr/>
          <p:nvPr/>
        </p:nvSpPr>
        <p:spPr>
          <a:xfrm>
            <a:off x="117262" y="2149137"/>
            <a:ext cx="5474661" cy="1716924"/>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Alimentação: O melro é omnívoro consome uma grande variedade de insetos, vermes bagas e drupas. A caça é predominante sendo mais importante na época de nidificação. Alimenta-se sobretudo no solo, de minhocas e outros invertebrados, pode ,ainda, caçar outros vertebrados como girinos, sapos ou lagartos. Esta espécie também se empoleira em arbustos para apanhar lagartas e outros insetos.</a:t>
            </a:r>
          </a:p>
        </p:txBody>
      </p:sp>
      <p:sp>
        <p:nvSpPr>
          <p:cNvPr id="16" name="Retângulo 15">
            <a:extLst>
              <a:ext uri="{FF2B5EF4-FFF2-40B4-BE49-F238E27FC236}">
                <a16:creationId xmlns:a16="http://schemas.microsoft.com/office/drawing/2014/main" id="{43670CFA-103A-47A8-AC29-7019AAECED3F}"/>
              </a:ext>
            </a:extLst>
          </p:cNvPr>
          <p:cNvSpPr/>
          <p:nvPr/>
        </p:nvSpPr>
        <p:spPr>
          <a:xfrm>
            <a:off x="5683270" y="0"/>
            <a:ext cx="3352052" cy="430968"/>
          </a:xfrm>
          <a:prstGeom prst="rect">
            <a:avLst/>
          </a:prstGeom>
          <a:solidFill>
            <a:schemeClr val="accent6">
              <a:lumMod val="20000"/>
              <a:lumOff val="80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a:solidFill>
                  <a:schemeClr val="tx1"/>
                </a:solidFill>
              </a:rPr>
              <a:t>Vila Nova de Poiares</a:t>
            </a:r>
          </a:p>
        </p:txBody>
      </p:sp>
      <p:pic>
        <p:nvPicPr>
          <p:cNvPr id="17" name="Imagem 16" descr="A stunning male Blackbird (Turdus merula) perched on a fence. : Foto de stock">
            <a:extLst>
              <a:ext uri="{FF2B5EF4-FFF2-40B4-BE49-F238E27FC236}">
                <a16:creationId xmlns:a16="http://schemas.microsoft.com/office/drawing/2014/main" id="{744A4BC6-F5C1-43D2-9EBA-CF34DE0C1E19}"/>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775324" y="558387"/>
            <a:ext cx="3251414" cy="3180255"/>
          </a:xfrm>
          <a:prstGeom prst="rect">
            <a:avLst/>
          </a:prstGeom>
          <a:noFill/>
          <a:ln>
            <a:noFill/>
          </a:ln>
        </p:spPr>
      </p:pic>
      <p:pic>
        <p:nvPicPr>
          <p:cNvPr id="18" name="Imagem 17" descr="Esfomeado blackbird babys - 7 dias : Foto de stock">
            <a:extLst>
              <a:ext uri="{FF2B5EF4-FFF2-40B4-BE49-F238E27FC236}">
                <a16:creationId xmlns:a16="http://schemas.microsoft.com/office/drawing/2014/main" id="{D36B734B-2448-4C64-8177-42B742D0ED11}"/>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683270" y="3866062"/>
            <a:ext cx="3443397" cy="2799488"/>
          </a:xfrm>
          <a:prstGeom prst="rect">
            <a:avLst/>
          </a:prstGeom>
          <a:noFill/>
          <a:ln>
            <a:noFill/>
          </a:ln>
        </p:spPr>
      </p:pic>
    </p:spTree>
    <p:extLst>
      <p:ext uri="{BB962C8B-B14F-4D97-AF65-F5344CB8AC3E}">
        <p14:creationId xmlns:p14="http://schemas.microsoft.com/office/powerpoint/2010/main" val="2524479604"/>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512</TotalTime>
  <Words>284</Words>
  <Application>Microsoft Office PowerPoint</Application>
  <PresentationFormat>Apresentação no Ecrã (4:3)</PresentationFormat>
  <Paragraphs>19</Paragraphs>
  <Slides>2</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2</vt:i4>
      </vt:variant>
    </vt:vector>
  </HeadingPairs>
  <TitlesOfParts>
    <vt:vector size="6" baseType="lpstr">
      <vt:lpstr>Arial</vt:lpstr>
      <vt:lpstr>Calibri</vt:lpstr>
      <vt:lpstr>Calibri Light</vt:lpstr>
      <vt:lpstr>Tema do Office</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ABAE PT</dc:creator>
  <cp:lastModifiedBy>Maria Lídia Pires Pinheiro Ferreira</cp:lastModifiedBy>
  <cp:revision>46</cp:revision>
  <cp:lastPrinted>2019-12-11T12:42:31Z</cp:lastPrinted>
  <dcterms:created xsi:type="dcterms:W3CDTF">2019-02-05T21:01:01Z</dcterms:created>
  <dcterms:modified xsi:type="dcterms:W3CDTF">2021-06-08T18:17:28Z</dcterms:modified>
</cp:coreProperties>
</file>