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</p:sldIdLst>
  <p:sldSz cx="9144000" cy="6858000" type="screen4x3"/>
  <p:notesSz cx="7053263" cy="10180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521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382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93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673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1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96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51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69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832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442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09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FF22-EE45-4F5C-B173-8DF8255B900F}" type="datetimeFigureOut">
              <a:rPr lang="pt-PT" smtClean="0"/>
              <a:t>08/06/2021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6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11C4654-6E4E-4A20-A666-3E4FEA9AF636}"/>
              </a:ext>
            </a:extLst>
          </p:cNvPr>
          <p:cNvGrpSpPr/>
          <p:nvPr/>
        </p:nvGrpSpPr>
        <p:grpSpPr>
          <a:xfrm>
            <a:off x="108678" y="181230"/>
            <a:ext cx="8926643" cy="6616908"/>
            <a:chOff x="144904" y="104932"/>
            <a:chExt cx="8926643" cy="6616908"/>
          </a:xfrm>
          <a:solidFill>
            <a:schemeClr val="accent6">
              <a:lumMod val="20000"/>
              <a:lumOff val="80000"/>
              <a:alpha val="36000"/>
            </a:schemeClr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5362530-8AD2-4251-88A5-2005BC4A6CB4}"/>
                </a:ext>
              </a:extLst>
            </p:cNvPr>
            <p:cNvSpPr/>
            <p:nvPr/>
          </p:nvSpPr>
          <p:spPr>
            <a:xfrm>
              <a:off x="144904" y="104932"/>
              <a:ext cx="5474661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 smtClean="0">
                  <a:solidFill>
                    <a:schemeClr val="tx1"/>
                  </a:solidFill>
                </a:rPr>
                <a:t> </a:t>
              </a:r>
              <a:r>
                <a:rPr lang="pt-PT" sz="1600" b="1" dirty="0">
                  <a:solidFill>
                    <a:schemeClr val="tx1"/>
                  </a:solidFill>
                </a:rPr>
                <a:t>Centro Escolar de São Miguel de Poiares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3666BEA-D1DA-4422-9E33-0F2267DA6AF7}"/>
                </a:ext>
              </a:extLst>
            </p:cNvPr>
            <p:cNvSpPr/>
            <p:nvPr/>
          </p:nvSpPr>
          <p:spPr>
            <a:xfrm>
              <a:off x="5719495" y="664564"/>
              <a:ext cx="3352052" cy="317901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i="1" dirty="0">
                  <a:solidFill>
                    <a:schemeClr val="tx1"/>
                  </a:solidFill>
                </a:rPr>
                <a:t>Foto da espécie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EB57598-9DCD-4DD2-AFB5-0DC13B4907A8}"/>
                </a:ext>
              </a:extLst>
            </p:cNvPr>
            <p:cNvSpPr/>
            <p:nvPr/>
          </p:nvSpPr>
          <p:spPr>
            <a:xfrm>
              <a:off x="5719496" y="3923597"/>
              <a:ext cx="3352051" cy="279824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i="1" dirty="0">
                  <a:solidFill>
                    <a:schemeClr val="tx1"/>
                  </a:solidFill>
                </a:rPr>
                <a:t>Foto da espécie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0230366-D92B-468E-A8BC-6B6F2CADF89F}"/>
                </a:ext>
              </a:extLst>
            </p:cNvPr>
            <p:cNvSpPr/>
            <p:nvPr/>
          </p:nvSpPr>
          <p:spPr>
            <a:xfrm>
              <a:off x="144905" y="3923598"/>
              <a:ext cx="5474661" cy="279824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PT" sz="1600" b="1" dirty="0">
                  <a:solidFill>
                    <a:schemeClr val="tx1"/>
                  </a:solidFill>
                </a:rPr>
                <a:t>Ameaças/curiosidades</a:t>
              </a:r>
              <a:r>
                <a:rPr lang="pt-PT" sz="1600" dirty="0">
                  <a:solidFill>
                    <a:schemeClr val="tx1"/>
                  </a:solidFill>
                </a:rPr>
                <a:t>: chegam a Portugal no início da Primavera e partem rumo ao sul no início do outono. Procuram os seus locais de nidificação habitual, reparam os seus antigos ninhos ou constroem novos. Preferem áreas bem expostas ao sol e iluminadas durante todo o dia, tanto em zonas urbanas como em campo aberto.</a:t>
              </a:r>
            </a:p>
            <a:p>
              <a:pPr algn="just"/>
              <a:r>
                <a:rPr lang="pt-PT" sz="1600" dirty="0">
                  <a:solidFill>
                    <a:schemeClr val="tx1"/>
                  </a:solidFill>
                </a:rPr>
                <a:t>Viajam em grupo para se defenderem dos predadores.</a:t>
              </a:r>
            </a:p>
            <a:p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F6976E2-70E2-4080-9036-DC573FD02254}"/>
                </a:ext>
              </a:extLst>
            </p:cNvPr>
            <p:cNvSpPr/>
            <p:nvPr/>
          </p:nvSpPr>
          <p:spPr>
            <a:xfrm>
              <a:off x="144908" y="664564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vulgar</a:t>
              </a:r>
              <a:r>
                <a:rPr lang="pt-PT" sz="1600" dirty="0">
                  <a:solidFill>
                    <a:schemeClr val="tx1"/>
                  </a:solidFill>
                </a:rPr>
                <a:t>: andorinha dos beirais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BD75144-7450-4B7F-B7C8-25F8C0E8F7C5}"/>
                </a:ext>
              </a:extLst>
            </p:cNvPr>
            <p:cNvSpPr/>
            <p:nvPr/>
          </p:nvSpPr>
          <p:spPr>
            <a:xfrm>
              <a:off x="144904" y="3014554"/>
              <a:ext cx="5474661" cy="9628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Distribuição Geográfica</a:t>
              </a:r>
              <a:r>
                <a:rPr lang="pt-PT" sz="1600" dirty="0">
                  <a:solidFill>
                    <a:schemeClr val="tx1"/>
                  </a:solidFill>
                </a:rPr>
                <a:t>: estival na Europa (exceto Islândia), norte de África e regiões temperadas da Ásia, e invernal na África subsariana e Ásia Tropical.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4507A5C-C90A-478D-97D3-15A61D6B8380}"/>
                </a:ext>
              </a:extLst>
            </p:cNvPr>
            <p:cNvSpPr/>
            <p:nvPr/>
          </p:nvSpPr>
          <p:spPr>
            <a:xfrm>
              <a:off x="144905" y="1146592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científico</a:t>
              </a:r>
              <a:r>
                <a:rPr lang="pt-PT" sz="1600" dirty="0">
                  <a:solidFill>
                    <a:schemeClr val="tx1"/>
                  </a:solidFill>
                </a:rPr>
                <a:t>: </a:t>
              </a:r>
              <a:r>
                <a:rPr lang="pt-PT" sz="1600" dirty="0" err="1">
                  <a:solidFill>
                    <a:schemeClr val="tx1"/>
                  </a:solidFill>
                </a:rPr>
                <a:t>Delichon</a:t>
              </a:r>
              <a:r>
                <a:rPr lang="pt-PT" sz="1600" dirty="0">
                  <a:solidFill>
                    <a:schemeClr val="tx1"/>
                  </a:solidFill>
                </a:rPr>
                <a:t> </a:t>
              </a:r>
              <a:r>
                <a:rPr lang="pt-PT" sz="1600" dirty="0" err="1">
                  <a:solidFill>
                    <a:schemeClr val="tx1"/>
                  </a:solidFill>
                </a:rPr>
                <a:t>Urbicum</a:t>
              </a:r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C412E3F-9F01-40D4-A75E-B15563584C66}"/>
                </a:ext>
              </a:extLst>
            </p:cNvPr>
            <p:cNvSpPr/>
            <p:nvPr/>
          </p:nvSpPr>
          <p:spPr>
            <a:xfrm>
              <a:off x="144904" y="1628621"/>
              <a:ext cx="5474663" cy="29321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Estatuto de conservação</a:t>
              </a:r>
              <a:r>
                <a:rPr lang="pt-PT" sz="1600" dirty="0">
                  <a:solidFill>
                    <a:schemeClr val="tx1"/>
                  </a:solidFill>
                </a:rPr>
                <a:t>: pouco preocupante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12FB53E-920D-4FFF-AB36-589250105586}"/>
                </a:ext>
              </a:extLst>
            </p:cNvPr>
            <p:cNvSpPr/>
            <p:nvPr/>
          </p:nvSpPr>
          <p:spPr>
            <a:xfrm>
              <a:off x="194867" y="2221000"/>
              <a:ext cx="5474663" cy="56080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PT" sz="1600" dirty="0">
                <a:solidFill>
                  <a:schemeClr val="tx1"/>
                </a:solidFill>
              </a:endParaRPr>
            </a:p>
            <a:p>
              <a:r>
                <a:rPr lang="pt-PT" sz="1600" b="1" dirty="0">
                  <a:solidFill>
                    <a:schemeClr val="tx1"/>
                  </a:solidFill>
                </a:rPr>
                <a:t>Alimentação</a:t>
              </a:r>
              <a:r>
                <a:rPr lang="pt-PT" sz="1600" dirty="0">
                  <a:solidFill>
                    <a:schemeClr val="tx1"/>
                  </a:solidFill>
                </a:rPr>
                <a:t>: insetos que capturam em pleno voo, no inverno alimentam-se também de moscas, minhocas e formigas voadoras.</a:t>
              </a:r>
            </a:p>
            <a:p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3670CFA-103A-47A8-AC29-7019AAECED3F}"/>
                </a:ext>
              </a:extLst>
            </p:cNvPr>
            <p:cNvSpPr/>
            <p:nvPr/>
          </p:nvSpPr>
          <p:spPr>
            <a:xfrm>
              <a:off x="5719495" y="104932"/>
              <a:ext cx="3352052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Concelho: Vila Nova de Poiares</a:t>
              </a: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35C37829-DE00-4804-8AEB-BD7A77959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230" y="1222890"/>
            <a:ext cx="3311712" cy="2206110"/>
          </a:xfrm>
          <a:prstGeom prst="rect">
            <a:avLst/>
          </a:prstGeom>
        </p:spPr>
      </p:pic>
      <p:pic>
        <p:nvPicPr>
          <p:cNvPr id="19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10E8C2F-004A-4771-98A0-A8E723B0E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8070" y="4257581"/>
            <a:ext cx="3043826" cy="228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11C4654-6E4E-4A20-A666-3E4FEA9AF636}"/>
              </a:ext>
            </a:extLst>
          </p:cNvPr>
          <p:cNvGrpSpPr/>
          <p:nvPr/>
        </p:nvGrpSpPr>
        <p:grpSpPr>
          <a:xfrm>
            <a:off x="0" y="142700"/>
            <a:ext cx="9188745" cy="6655438"/>
            <a:chOff x="36226" y="66402"/>
            <a:chExt cx="9188745" cy="6655438"/>
          </a:xfrm>
          <a:solidFill>
            <a:schemeClr val="accent6">
              <a:lumMod val="20000"/>
              <a:lumOff val="80000"/>
              <a:alpha val="36000"/>
            </a:schemeClr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5362530-8AD2-4251-88A5-2005BC4A6CB4}"/>
                </a:ext>
              </a:extLst>
            </p:cNvPr>
            <p:cNvSpPr/>
            <p:nvPr/>
          </p:nvSpPr>
          <p:spPr>
            <a:xfrm>
              <a:off x="194867" y="66402"/>
              <a:ext cx="5474661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 smtClean="0">
                  <a:solidFill>
                    <a:schemeClr val="tx1"/>
                  </a:solidFill>
                </a:rPr>
                <a:t>Centro </a:t>
              </a:r>
              <a:r>
                <a:rPr lang="pt-PT" sz="1600" b="1" dirty="0">
                  <a:solidFill>
                    <a:schemeClr val="tx1"/>
                  </a:solidFill>
                </a:rPr>
                <a:t>Escolar de São Miguel de Poiares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3666BEA-D1DA-4422-9E33-0F2267DA6AF7}"/>
                </a:ext>
              </a:extLst>
            </p:cNvPr>
            <p:cNvSpPr/>
            <p:nvPr/>
          </p:nvSpPr>
          <p:spPr>
            <a:xfrm>
              <a:off x="5872919" y="764730"/>
              <a:ext cx="3352052" cy="317901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i="1" dirty="0">
                  <a:solidFill>
                    <a:schemeClr val="tx1"/>
                  </a:solidFill>
                </a:rPr>
                <a:t>Foto da espécie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EB57598-9DCD-4DD2-AFB5-0DC13B4907A8}"/>
                </a:ext>
              </a:extLst>
            </p:cNvPr>
            <p:cNvSpPr/>
            <p:nvPr/>
          </p:nvSpPr>
          <p:spPr>
            <a:xfrm>
              <a:off x="5719496" y="3923597"/>
              <a:ext cx="3352051" cy="279824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i="1" dirty="0">
                  <a:solidFill>
                    <a:schemeClr val="tx1"/>
                  </a:solidFill>
                </a:rPr>
                <a:t>Foto da espécie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0230366-D92B-468E-A8BC-6B6F2CADF89F}"/>
                </a:ext>
              </a:extLst>
            </p:cNvPr>
            <p:cNvSpPr/>
            <p:nvPr/>
          </p:nvSpPr>
          <p:spPr>
            <a:xfrm>
              <a:off x="169063" y="4147580"/>
              <a:ext cx="5474661" cy="214668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PT" sz="1600" b="1" dirty="0">
                  <a:solidFill>
                    <a:schemeClr val="tx1"/>
                  </a:solidFill>
                </a:rPr>
                <a:t>Ameaças/curiosidades</a:t>
              </a:r>
              <a:r>
                <a:rPr lang="pt-PT" sz="1600" dirty="0">
                  <a:solidFill>
                    <a:schemeClr val="tx1"/>
                  </a:solidFill>
                </a:rPr>
                <a:t>: tem uma vocalização característica, semelhante a um assobio. Vive, em média, cerca de 2 anos, embora alguns registos tenham encontrado aves com 12 anos de idade. Os seus habitats são bosques, pomares, zonas agrícolas, parques e </a:t>
              </a:r>
              <a:r>
                <a:rPr lang="pt-PT" sz="1600">
                  <a:solidFill>
                    <a:schemeClr val="tx1"/>
                  </a:solidFill>
                </a:rPr>
                <a:t>jardins.</a:t>
              </a:r>
            </a:p>
            <a:p>
              <a:pPr algn="just"/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F6976E2-70E2-4080-9036-DC573FD02254}"/>
                </a:ext>
              </a:extLst>
            </p:cNvPr>
            <p:cNvSpPr/>
            <p:nvPr/>
          </p:nvSpPr>
          <p:spPr>
            <a:xfrm>
              <a:off x="144908" y="664564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vulgar</a:t>
              </a:r>
              <a:r>
                <a:rPr lang="pt-PT" sz="1600" dirty="0">
                  <a:solidFill>
                    <a:schemeClr val="tx1"/>
                  </a:solidFill>
                </a:rPr>
                <a:t>: verdilhão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BD75144-7450-4B7F-B7C8-25F8C0E8F7C5}"/>
                </a:ext>
              </a:extLst>
            </p:cNvPr>
            <p:cNvSpPr/>
            <p:nvPr/>
          </p:nvSpPr>
          <p:spPr>
            <a:xfrm>
              <a:off x="36226" y="2851912"/>
              <a:ext cx="5522981" cy="115858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Distribuição Geográfica</a:t>
              </a:r>
              <a:r>
                <a:rPr lang="pt-PT" sz="1600" dirty="0">
                  <a:solidFill>
                    <a:schemeClr val="tx1"/>
                  </a:solidFill>
                </a:rPr>
                <a:t>: na Europa, norte de África e sudoeste de Ásia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4507A5C-C90A-478D-97D3-15A61D6B8380}"/>
                </a:ext>
              </a:extLst>
            </p:cNvPr>
            <p:cNvSpPr/>
            <p:nvPr/>
          </p:nvSpPr>
          <p:spPr>
            <a:xfrm>
              <a:off x="144903" y="1159501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científico</a:t>
              </a:r>
              <a:r>
                <a:rPr lang="pt-PT" sz="1600" dirty="0">
                  <a:solidFill>
                    <a:schemeClr val="tx1"/>
                  </a:solidFill>
                </a:rPr>
                <a:t>: </a:t>
              </a:r>
              <a:r>
                <a:rPr lang="pt-PT" sz="1600" dirty="0" err="1">
                  <a:solidFill>
                    <a:schemeClr val="tx1"/>
                  </a:solidFill>
                </a:rPr>
                <a:t>Chloris</a:t>
              </a:r>
              <a:r>
                <a:rPr lang="pt-PT" sz="1600" dirty="0">
                  <a:solidFill>
                    <a:schemeClr val="tx1"/>
                  </a:solidFill>
                </a:rPr>
                <a:t> </a:t>
              </a:r>
              <a:r>
                <a:rPr lang="pt-PT" sz="1600" dirty="0" err="1">
                  <a:solidFill>
                    <a:schemeClr val="tx1"/>
                  </a:solidFill>
                </a:rPr>
                <a:t>chloris</a:t>
              </a:r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C412E3F-9F01-40D4-A75E-B15563584C66}"/>
                </a:ext>
              </a:extLst>
            </p:cNvPr>
            <p:cNvSpPr/>
            <p:nvPr/>
          </p:nvSpPr>
          <p:spPr>
            <a:xfrm>
              <a:off x="144904" y="1628621"/>
              <a:ext cx="5474663" cy="29321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Estatuto de conservação</a:t>
              </a:r>
              <a:r>
                <a:rPr lang="pt-PT" sz="1600" dirty="0">
                  <a:solidFill>
                    <a:schemeClr val="tx1"/>
                  </a:solidFill>
                </a:rPr>
                <a:t>: pouco preocupante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12FB53E-920D-4FFF-AB36-589250105586}"/>
                </a:ext>
              </a:extLst>
            </p:cNvPr>
            <p:cNvSpPr/>
            <p:nvPr/>
          </p:nvSpPr>
          <p:spPr>
            <a:xfrm>
              <a:off x="194867" y="2221001"/>
              <a:ext cx="5474663" cy="59778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Alimentação: s</a:t>
              </a:r>
              <a:r>
                <a:rPr lang="pt-PT" sz="1600" dirty="0">
                  <a:solidFill>
                    <a:schemeClr val="tx1"/>
                  </a:solidFill>
                </a:rPr>
                <a:t>obretudo granívoro, mas também se alimenta de frutos, bagas, rebentos e pequenos insetos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3670CFA-103A-47A8-AC29-7019AAECED3F}"/>
                </a:ext>
              </a:extLst>
            </p:cNvPr>
            <p:cNvSpPr/>
            <p:nvPr/>
          </p:nvSpPr>
          <p:spPr>
            <a:xfrm>
              <a:off x="5719495" y="104932"/>
              <a:ext cx="3352052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Concelho: Vila Nova de Poiares</a:t>
              </a:r>
            </a:p>
          </p:txBody>
        </p:sp>
      </p:grpSp>
      <p:pic>
        <p:nvPicPr>
          <p:cNvPr id="4" name="mediahandler">
            <a:hlinkClick r:id="" action="ppaction://media"/>
            <a:extLst>
              <a:ext uri="{FF2B5EF4-FFF2-40B4-BE49-F238E27FC236}">
                <a16:creationId xmlns:a16="http://schemas.microsoft.com/office/drawing/2014/main" id="{BC7BE82B-277F-4EDF-B2DA-9C41C7A82A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3269" y="4427466"/>
            <a:ext cx="3454400" cy="1943100"/>
          </a:xfrm>
          <a:prstGeom prst="rect">
            <a:avLst/>
          </a:prstGeom>
        </p:spPr>
      </p:pic>
      <p:pic>
        <p:nvPicPr>
          <p:cNvPr id="1032" name="Picture 8" descr="Verdilhão - eBird">
            <a:extLst>
              <a:ext uri="{FF2B5EF4-FFF2-40B4-BE49-F238E27FC236}">
                <a16:creationId xmlns:a16="http://schemas.microsoft.com/office/drawing/2014/main" id="{765B6D86-C14B-4A9F-9CD7-CAFEFA219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09" y="1235799"/>
            <a:ext cx="3289670" cy="24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4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</TotalTime>
  <Words>267</Words>
  <Application>Microsoft Office PowerPoint</Application>
  <PresentationFormat>Apresentação no Ecrã (4:3)</PresentationFormat>
  <Paragraphs>22</Paragraphs>
  <Slides>2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ABAE PT</dc:creator>
  <cp:lastModifiedBy>Maria Lídia Pires Pinheiro Ferreira</cp:lastModifiedBy>
  <cp:revision>34</cp:revision>
  <cp:lastPrinted>2019-12-11T12:42:31Z</cp:lastPrinted>
  <dcterms:created xsi:type="dcterms:W3CDTF">2019-02-05T21:01:01Z</dcterms:created>
  <dcterms:modified xsi:type="dcterms:W3CDTF">2021-06-08T18:19:44Z</dcterms:modified>
</cp:coreProperties>
</file>