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07/06/2021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Centro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Escolar de </a:t>
              </a:r>
              <a:r>
                <a:rPr lang="pt-PT" sz="1600" b="1" dirty="0">
                  <a:solidFill>
                    <a:schemeClr val="tx1"/>
                  </a:solidFill>
                </a:rPr>
                <a:t>S. Miguel de Poiares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b="1" dirty="0">
                  <a:solidFill>
                    <a:schemeClr val="tx1"/>
                  </a:solidFill>
                </a:rPr>
                <a:t>AÇOR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Vila Nova de Poiares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0862AD22-54C3-404D-9FF0-F1FCEB98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65" y="731424"/>
            <a:ext cx="3352050" cy="317901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2CE5A8-E583-45BD-9FE8-452D6C93812F}"/>
              </a:ext>
            </a:extLst>
          </p:cNvPr>
          <p:cNvSpPr txBox="1"/>
          <p:nvPr/>
        </p:nvSpPr>
        <p:spPr>
          <a:xfrm>
            <a:off x="124801" y="1270082"/>
            <a:ext cx="458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i="1" dirty="0" err="1"/>
              <a:t>Accipiter</a:t>
            </a:r>
            <a:r>
              <a:rPr lang="pt-PT" b="1" i="1" dirty="0"/>
              <a:t> </a:t>
            </a:r>
            <a:r>
              <a:rPr lang="pt-PT" b="1" i="1" dirty="0" err="1"/>
              <a:t>gentilis</a:t>
            </a:r>
            <a:endParaRPr lang="pt-PT" b="1" i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A44935-8067-4767-B98C-BBDDD0F2F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4" y="4009344"/>
            <a:ext cx="3352049" cy="279824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165F11-5B94-4CC9-BF95-9754759B8EDE}"/>
              </a:ext>
            </a:extLst>
          </p:cNvPr>
          <p:cNvSpPr txBox="1"/>
          <p:nvPr/>
        </p:nvSpPr>
        <p:spPr>
          <a:xfrm>
            <a:off x="108673" y="2156110"/>
            <a:ext cx="538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/>
              <a:t>Ave predadora de outras aves menores e de pequenos mamíferos , nomeadamente: esquilos, galináceos, piciformes, como pica-paus, e pássaros.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C55798-D826-42A8-B9FC-134371348C57}"/>
              </a:ext>
            </a:extLst>
          </p:cNvPr>
          <p:cNvSpPr txBox="1"/>
          <p:nvPr/>
        </p:nvSpPr>
        <p:spPr>
          <a:xfrm>
            <a:off x="124801" y="2716412"/>
            <a:ext cx="5458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/>
              <a:t>Habita regiões temperadas do hemisfério norte. Em Portugal é mais frequente a norte e junto ao litoral que no sul.</a:t>
            </a:r>
          </a:p>
          <a:p>
            <a:r>
              <a:rPr lang="pt-PT" sz="1200" dirty="0"/>
              <a:t>Sendo residente, ocorre durante todo o ano, podendo mais facilmente ser observado no início da Primavera durante as paradas nupciais.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64B2BC7-174B-4535-8B5F-5D8E033D73B7}"/>
              </a:ext>
            </a:extLst>
          </p:cNvPr>
          <p:cNvSpPr txBox="1"/>
          <p:nvPr/>
        </p:nvSpPr>
        <p:spPr>
          <a:xfrm>
            <a:off x="108671" y="4048537"/>
            <a:ext cx="54746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É bastante semelhante na forma e padrão da plumagem ao gavião, possuindo também barras horizontais no peito e abdómen, e um tom acinzentado no dorso. Distingue-se sobretudo pelas maiores dimensões, asas mais robustas, cauda proporcionalmente mais comprida e cabeça projetada.</a:t>
            </a:r>
          </a:p>
          <a:p>
            <a:pPr algn="just"/>
            <a:r>
              <a:rPr lang="pt-PT" sz="1200" dirty="0"/>
              <a:t>Os imaturos têm riscas verticais em vez de barras horizontais. O açor tanto pode</a:t>
            </a:r>
          </a:p>
          <a:p>
            <a:pPr algn="just"/>
            <a:r>
              <a:rPr lang="pt-PT" sz="1200" dirty="0"/>
              <a:t>ser encontrado a voar por entre a ramagem das árvores de bosques densos, como</a:t>
            </a:r>
          </a:p>
          <a:p>
            <a:pPr algn="just"/>
            <a:r>
              <a:rPr lang="pt-PT" sz="1200" dirty="0"/>
              <a:t>planando acima das mesmas em correntes térmicas ascendentes.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BFCAA7-81F7-475D-AB02-7B192C486061}"/>
              </a:ext>
            </a:extLst>
          </p:cNvPr>
          <p:cNvSpPr txBox="1"/>
          <p:nvPr/>
        </p:nvSpPr>
        <p:spPr>
          <a:xfrm>
            <a:off x="124801" y="1730716"/>
            <a:ext cx="538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/>
              <a:t>O açor é uma espécie pouco comum, dependente de zonas florestadas. Neste momento é considerada uma espécie vulnerável à ameaça de extinção. </a:t>
            </a:r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Centro </a:t>
              </a: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Escolar </a:t>
              </a: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S. Miguel de Poiares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302108"/>
              <a:ext cx="5474661" cy="24197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CORUJA DAS TORRES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86261" cy="1655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56512" y="1658950"/>
              <a:ext cx="5474661" cy="3869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Espécie encontrada em todos os continentes, pelo que o seu estatuto de conservação se apresenta como pouco preocupante.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51223" cy="80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Vila Nova de Poiares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2CE5A8-E583-45BD-9FE8-452D6C93812F}"/>
              </a:ext>
            </a:extLst>
          </p:cNvPr>
          <p:cNvSpPr txBox="1"/>
          <p:nvPr/>
        </p:nvSpPr>
        <p:spPr>
          <a:xfrm>
            <a:off x="120286" y="1278612"/>
            <a:ext cx="458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Tyto</a:t>
            </a:r>
            <a:r>
              <a:rPr kumimoji="0" lang="pt-P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alba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165F11-5B94-4CC9-BF95-9754759B8EDE}"/>
              </a:ext>
            </a:extLst>
          </p:cNvPr>
          <p:cNvSpPr txBox="1"/>
          <p:nvPr/>
        </p:nvSpPr>
        <p:spPr>
          <a:xfrm>
            <a:off x="97071" y="2164380"/>
            <a:ext cx="5386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corujas-das-torres são animais noturnos altamente dotados para caçar pequenas aves, invertebrados, roedores, pequenos lagartos e anfíbios. A sua principal ferramenta de caça é a sua aguçada audição que lhes permite ouvir sons e definir a posição da presa na escuridão total.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7C55798-D826-42A8-B9FC-134371348C57}"/>
              </a:ext>
            </a:extLst>
          </p:cNvPr>
          <p:cNvSpPr txBox="1"/>
          <p:nvPr/>
        </p:nvSpPr>
        <p:spPr>
          <a:xfrm>
            <a:off x="124801" y="2716412"/>
            <a:ext cx="54585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64B2BC7-174B-4535-8B5F-5D8E033D73B7}"/>
              </a:ext>
            </a:extLst>
          </p:cNvPr>
          <p:cNvSpPr txBox="1"/>
          <p:nvPr/>
        </p:nvSpPr>
        <p:spPr>
          <a:xfrm>
            <a:off x="108671" y="4048537"/>
            <a:ext cx="54746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B5BF391-1C5F-4021-9BFC-F09C9A28B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62" y="740862"/>
            <a:ext cx="3352052" cy="315229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36BFA6A-8F7E-431C-90CC-7070DE8C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61" y="3999895"/>
            <a:ext cx="3363659" cy="279824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DB4DECF-E291-4BB1-9A1C-2B8BC8E900AD}"/>
              </a:ext>
            </a:extLst>
          </p:cNvPr>
          <p:cNvSpPr txBox="1"/>
          <p:nvPr/>
        </p:nvSpPr>
        <p:spPr>
          <a:xfrm>
            <a:off x="114470" y="4464438"/>
            <a:ext cx="54396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Esta coruja de média dimensão, que mede entre 20 e 36 cm de comprimento, com uma envergadura de cerca de 75-110 centímetros, é facilmente identificada pela brancura da sua plumagem. Quando está pousada, chama a atenção a sua face branca, em forma de coração, contrastando com as asas cinzentas e alaranjadas e os seus olhos negros, mas em voo, a plumagem predominantemente branca dá-lhe um aspeto algo fantasmagórico.</a:t>
            </a:r>
          </a:p>
          <a:p>
            <a:pPr algn="just"/>
            <a:r>
              <a:rPr lang="pt-PT" sz="1200" dirty="0"/>
              <a:t>A forma da cauda é uma maneira de distinguir a coruja-das-torres de verdade quando vista em voo, como os movimentos são oscilantes e o abrir das pernas balançando as penas brancas. O seu peso varia de 250 a 700 g, sendo as fêmeas geralmente 25% maiores que os machos. Podem viver até 10 anos em ambiente selvagem e mais alguns anos em ambientes propícios.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8F150AD-3970-41B4-BA05-C7C17FBA1365}"/>
              </a:ext>
            </a:extLst>
          </p:cNvPr>
          <p:cNvSpPr txBox="1"/>
          <p:nvPr/>
        </p:nvSpPr>
        <p:spPr>
          <a:xfrm>
            <a:off x="120262" y="3017458"/>
            <a:ext cx="54862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A coruja-das-torres é residente e está presente em Portugal durante todo o ano.</a:t>
            </a:r>
          </a:p>
          <a:p>
            <a:pPr algn="just"/>
            <a:r>
              <a:rPr lang="pt-PT" sz="1200" dirty="0"/>
              <a:t>Ocorre frequentemente nas imediações de edifícios, habitados ou não, preferindo</a:t>
            </a:r>
          </a:p>
          <a:p>
            <a:pPr algn="just"/>
            <a:r>
              <a:rPr lang="pt-PT" sz="1200" dirty="0"/>
              <a:t>aqueles que têm aberturas ou cavidades, que possam ser usados como local de</a:t>
            </a:r>
          </a:p>
          <a:p>
            <a:pPr algn="just"/>
            <a:r>
              <a:rPr lang="pt-PT" sz="1200" dirty="0"/>
              <a:t>repouso e nidificação. Aprecia assim velhos celeiros, edifícios em ruínas,</a:t>
            </a:r>
          </a:p>
          <a:p>
            <a:pPr algn="just"/>
            <a:r>
              <a:rPr lang="pt-PT" sz="1200" dirty="0"/>
              <a:t>campanários e até velhas estações de caminho-de-ferro. Para se alimentar,</a:t>
            </a:r>
          </a:p>
          <a:p>
            <a:pPr algn="just"/>
            <a:r>
              <a:rPr lang="pt-PT" sz="1200" dirty="0"/>
              <a:t>frequenta terrenos agrícolas. Esta espécie é mais abundante na metade sul do país, sendo relativamente rara nas zonas de maior altitude.</a:t>
            </a:r>
          </a:p>
        </p:txBody>
      </p:sp>
    </p:spTree>
    <p:extLst>
      <p:ext uri="{BB962C8B-B14F-4D97-AF65-F5344CB8AC3E}">
        <p14:creationId xmlns:p14="http://schemas.microsoft.com/office/powerpoint/2010/main" val="31484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2555" y="181228"/>
            <a:ext cx="8933398" cy="6616908"/>
            <a:chOff x="138149" y="104932"/>
            <a:chExt cx="8933398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Centro </a:t>
              </a:r>
              <a:r>
                <a:rPr kumimoji="0" lang="pt-PT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Escolar </a:t>
              </a: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S. Miguel de Poiares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TORDO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908313"/>
              <a:ext cx="5474661" cy="93526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38149" y="2161876"/>
              <a:ext cx="5474661" cy="6582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Vila Nova de Poiares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2CE5A8-E583-45BD-9FE8-452D6C93812F}"/>
              </a:ext>
            </a:extLst>
          </p:cNvPr>
          <p:cNvSpPr txBox="1"/>
          <p:nvPr/>
        </p:nvSpPr>
        <p:spPr>
          <a:xfrm>
            <a:off x="124801" y="1270082"/>
            <a:ext cx="4588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Turdus</a:t>
            </a:r>
            <a:r>
              <a:rPr kumimoji="0" lang="pt-P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philomelos</a:t>
            </a:r>
            <a:endParaRPr kumimoji="0" lang="pt-PT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432060-A25F-4DE4-B004-6F39A759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5" y="734932"/>
            <a:ext cx="3335934" cy="318494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53FF587-1221-44F1-8B9F-177531F52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4" y="3999894"/>
            <a:ext cx="3342689" cy="279824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612E2606-3CC5-46E8-981D-1B8F686A3590}"/>
              </a:ext>
            </a:extLst>
          </p:cNvPr>
          <p:cNvSpPr txBox="1"/>
          <p:nvPr/>
        </p:nvSpPr>
        <p:spPr>
          <a:xfrm>
            <a:off x="92554" y="2943660"/>
            <a:ext cx="54746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O tordo-comum, presente em muitos continentes, tem uma distribuição limitada ao norte e centro do nosso país, embora se esteja a expandir para sul em anos recentes. A partir de Outubro, com a chegada de um grande número de invernantes, a espécie pode ser vista por todo o território. É uma das espécies mais abatidas pelos caçadores.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2939BD4-70AF-46C2-9C53-E681616E3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0" y="1722899"/>
            <a:ext cx="5486876" cy="51210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8E9896-C64D-460E-8D94-9009FA6E4206}"/>
              </a:ext>
            </a:extLst>
          </p:cNvPr>
          <p:cNvSpPr txBox="1"/>
          <p:nvPr/>
        </p:nvSpPr>
        <p:spPr>
          <a:xfrm>
            <a:off x="85801" y="2235007"/>
            <a:ext cx="546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/>
              <a:t>O tordo-comum é omnívoro, consumindo uma grande variedade de invertebrados, bagas e drupas, tendo o hábito de usar uma pedra como uma bigorna para partir a casca dos caracóis.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2D6B2F7-EFAF-4267-9864-69AF8D3BD4D4}"/>
              </a:ext>
            </a:extLst>
          </p:cNvPr>
          <p:cNvSpPr txBox="1"/>
          <p:nvPr/>
        </p:nvSpPr>
        <p:spPr>
          <a:xfrm>
            <a:off x="85800" y="4006514"/>
            <a:ext cx="55036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O tordo tem 20–23 cm de comprimento, uma envergadura de 33-36 cm e um peso de 50-107 g.</a:t>
            </a:r>
          </a:p>
          <a:p>
            <a:pPr algn="just"/>
            <a:r>
              <a:rPr lang="pt-PT" sz="1200" dirty="0"/>
              <a:t>Ambos os sexos são similares, com a parte superior da cabeça e do corpo castanha, contrastando com a parte inferior do corpo de cor creme ou couro com malhas negras, mais pálida na barriga. A parte inferior das asas é amarela, o bico é amarelado e as patas são cor-de-rosa.</a:t>
            </a:r>
          </a:p>
          <a:p>
            <a:pPr algn="just"/>
            <a:r>
              <a:rPr lang="pt-PT" sz="1200" dirty="0"/>
              <a:t>Os machos possuem um vasto repertório de vocalizações, que incluem distintivas frases musicais repetidas.</a:t>
            </a:r>
          </a:p>
          <a:p>
            <a:pPr algn="just"/>
            <a:r>
              <a:rPr lang="pt-PT" sz="1200" dirty="0"/>
              <a:t>Esta espécie nidifica em florestas, jardins e parques, construindo ninhos em forma de taça com ervas e lama em árvores e arbustos.</a:t>
            </a:r>
          </a:p>
          <a:p>
            <a:pPr algn="just"/>
            <a:r>
              <a:rPr lang="pt-PT" sz="1200" dirty="0"/>
              <a:t>Na heráldica, o tordo-comum é muitas vezes usado como símbolo pelos amantes da música devido ao seu amplo reportório musical, e também pode representar a concórdia.</a:t>
            </a:r>
          </a:p>
        </p:txBody>
      </p:sp>
    </p:spTree>
    <p:extLst>
      <p:ext uri="{BB962C8B-B14F-4D97-AF65-F5344CB8AC3E}">
        <p14:creationId xmlns:p14="http://schemas.microsoft.com/office/powerpoint/2010/main" val="70710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793</Words>
  <Application>Microsoft Office PowerPoint</Application>
  <PresentationFormat>Apresentação no Ecrã (4:3)</PresentationFormat>
  <Paragraphs>43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Maria Lídia Pires Pinheiro Ferreira</cp:lastModifiedBy>
  <cp:revision>28</cp:revision>
  <cp:lastPrinted>2019-12-11T12:42:31Z</cp:lastPrinted>
  <dcterms:created xsi:type="dcterms:W3CDTF">2019-02-05T21:01:01Z</dcterms:created>
  <dcterms:modified xsi:type="dcterms:W3CDTF">2021-06-07T22:20:12Z</dcterms:modified>
</cp:coreProperties>
</file>