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</p:sldIdLst>
  <p:sldSz cx="9144000" cy="6858000" type="screen4x3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59D7AB-E45F-43F4-84A8-178FE6D498E8}" v="2" dt="2021-05-30T16:24:48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81" d="100"/>
          <a:sy n="81" d="100"/>
        </p:scale>
        <p:origin x="99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05/06/2021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5210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05/06/2021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3826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05/06/2021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993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05/06/2021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673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05/06/2021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1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05/06/2021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966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05/06/2021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51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05/06/2021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26964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05/06/2021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8322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05/06/2021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442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FF22-EE45-4F5C-B173-8DF8255B900F}" type="datetimeFigureOut">
              <a:rPr lang="pt-PT" smtClean="0"/>
              <a:t>05/06/2021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009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CFF22-EE45-4F5C-B173-8DF8255B900F}" type="datetimeFigureOut">
              <a:rPr lang="pt-PT" smtClean="0"/>
              <a:t>05/06/2021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1CC23-B1AE-4F8D-81B9-8D22F216495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46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A11C4654-6E4E-4A20-A666-3E4FEA9AF636}"/>
              </a:ext>
            </a:extLst>
          </p:cNvPr>
          <p:cNvGrpSpPr/>
          <p:nvPr/>
        </p:nvGrpSpPr>
        <p:grpSpPr>
          <a:xfrm>
            <a:off x="108678" y="241092"/>
            <a:ext cx="8926643" cy="6616908"/>
            <a:chOff x="144904" y="104932"/>
            <a:chExt cx="8926643" cy="6616908"/>
          </a:xfrm>
          <a:solidFill>
            <a:schemeClr val="accent6">
              <a:lumMod val="20000"/>
              <a:lumOff val="80000"/>
              <a:alpha val="36000"/>
            </a:schemeClr>
          </a:solidFill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C5362530-8AD2-4251-88A5-2005BC4A6CB4}"/>
                </a:ext>
              </a:extLst>
            </p:cNvPr>
            <p:cNvSpPr/>
            <p:nvPr/>
          </p:nvSpPr>
          <p:spPr>
            <a:xfrm>
              <a:off x="144904" y="104932"/>
              <a:ext cx="5474661" cy="43096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Nome da escola: </a:t>
              </a:r>
              <a:r>
                <a:rPr lang="pt-PT" sz="1600" dirty="0">
                  <a:solidFill>
                    <a:schemeClr val="tx1"/>
                  </a:solidFill>
                </a:rPr>
                <a:t>EB1 da Sobreira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E3666BEA-D1DA-4422-9E33-0F2267DA6AF7}"/>
                </a:ext>
              </a:extLst>
            </p:cNvPr>
            <p:cNvSpPr/>
            <p:nvPr/>
          </p:nvSpPr>
          <p:spPr>
            <a:xfrm>
              <a:off x="5719495" y="664564"/>
              <a:ext cx="3352052" cy="317901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PT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8EB57598-9DCD-4DD2-AFB5-0DC13B4907A8}"/>
                </a:ext>
              </a:extLst>
            </p:cNvPr>
            <p:cNvSpPr/>
            <p:nvPr/>
          </p:nvSpPr>
          <p:spPr>
            <a:xfrm>
              <a:off x="5719496" y="3923597"/>
              <a:ext cx="3352051" cy="2798243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PT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B0230366-D92B-468E-A8BC-6B6F2CADF89F}"/>
                </a:ext>
              </a:extLst>
            </p:cNvPr>
            <p:cNvSpPr/>
            <p:nvPr/>
          </p:nvSpPr>
          <p:spPr>
            <a:xfrm>
              <a:off x="144904" y="4511738"/>
              <a:ext cx="5474661" cy="221010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Ameaças/curiosidades: </a:t>
              </a:r>
              <a:r>
                <a:rPr lang="pt-PT" sz="1600" dirty="0">
                  <a:solidFill>
                    <a:schemeClr val="tx1"/>
                  </a:solidFill>
                </a:rPr>
                <a:t>A cauda longa é agitada para cima e para baixo quando a Lavandisca está a comer ou em repouso. Pensa-se que uma das funções do agitar da cauda é espantar os insetos de que se alimenta, para que se movam e ela os veja.</a:t>
              </a:r>
            </a:p>
            <a:p>
              <a:r>
                <a:rPr lang="pt-PT" sz="1600" dirty="0">
                  <a:solidFill>
                    <a:schemeClr val="tx1"/>
                  </a:solidFill>
                </a:rPr>
                <a:t>As patas são relativamente longas e terminam em dedos com garras compridas. A fêmea constrói um ninho em qualquer concavidade, seja um buraco de um muro, as raízes de uma árvore, a cavidade de um tronco de árvore, um local abrigado de um telhado.  </a:t>
              </a: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6F6976E2-70E2-4080-9036-DC573FD02254}"/>
                </a:ext>
              </a:extLst>
            </p:cNvPr>
            <p:cNvSpPr/>
            <p:nvPr/>
          </p:nvSpPr>
          <p:spPr>
            <a:xfrm>
              <a:off x="144908" y="664564"/>
              <a:ext cx="5474661" cy="46371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Nome vulgar:</a:t>
              </a:r>
              <a:r>
                <a:rPr lang="pt-PT" sz="1600" dirty="0">
                  <a:solidFill>
                    <a:schemeClr val="tx1"/>
                  </a:solidFill>
                </a:rPr>
                <a:t> </a:t>
              </a:r>
              <a:r>
                <a:rPr lang="pt-PT" sz="1600" i="1" dirty="0">
                  <a:solidFill>
                    <a:schemeClr val="tx1"/>
                  </a:solidFill>
                </a:rPr>
                <a:t>Lavandisca</a:t>
              </a:r>
              <a:r>
                <a:rPr lang="pt-PT" sz="1600" dirty="0">
                  <a:solidFill>
                    <a:schemeClr val="tx1"/>
                  </a:solidFill>
                </a:rPr>
                <a:t> (nesta região) ou Alvéola Branca</a:t>
              </a: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6BD75144-7450-4B7F-B7C8-25F8C0E8F7C5}"/>
                </a:ext>
              </a:extLst>
            </p:cNvPr>
            <p:cNvSpPr/>
            <p:nvPr/>
          </p:nvSpPr>
          <p:spPr>
            <a:xfrm>
              <a:off x="144904" y="2594239"/>
              <a:ext cx="5474661" cy="189910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Distribuição Geográfica: </a:t>
              </a:r>
              <a:r>
                <a:rPr lang="pt-PT" sz="1600" dirty="0">
                  <a:solidFill>
                    <a:schemeClr val="tx1"/>
                  </a:solidFill>
                </a:rPr>
                <a:t>encontra-se espalhada por quase todo o mundo com particular destaque para a Europa, Ásia e África. Surge em Portugal na Beira Baixa, Beira Litoral, Estremadura, Ribatejo, Alentejo e Algarve, no arquipélago da Madeira e em todas as ilhas dos Açores. </a:t>
              </a:r>
              <a:r>
                <a:rPr lang="pt-PT" sz="1600">
                  <a:solidFill>
                    <a:schemeClr val="tx1"/>
                  </a:solidFill>
                </a:rPr>
                <a:t>As Lavandiscas </a:t>
              </a:r>
              <a:r>
                <a:rPr lang="pt-PT" sz="1600" dirty="0">
                  <a:solidFill>
                    <a:schemeClr val="tx1"/>
                  </a:solidFill>
                </a:rPr>
                <a:t>do Norte da Europa migram no Inverno para zonas do continente africano e para o sul do continente Europeu. 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94507A5C-C90A-478D-97D3-15A61D6B8380}"/>
                </a:ext>
              </a:extLst>
            </p:cNvPr>
            <p:cNvSpPr/>
            <p:nvPr/>
          </p:nvSpPr>
          <p:spPr>
            <a:xfrm>
              <a:off x="144905" y="1146592"/>
              <a:ext cx="5474661" cy="46371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Nome científico</a:t>
              </a:r>
              <a:r>
                <a:rPr lang="pt-PT" sz="1600" dirty="0">
                  <a:solidFill>
                    <a:schemeClr val="tx1"/>
                  </a:solidFill>
                </a:rPr>
                <a:t>: </a:t>
              </a:r>
              <a:r>
                <a:rPr lang="pt-PT" sz="1600" dirty="0" err="1">
                  <a:solidFill>
                    <a:srgbClr val="000000"/>
                  </a:solidFill>
                  <a:latin typeface="Linux Libertine"/>
                </a:rPr>
                <a:t>Motacilla</a:t>
              </a:r>
              <a:r>
                <a:rPr lang="pt-PT" sz="1600" dirty="0">
                  <a:solidFill>
                    <a:srgbClr val="000000"/>
                  </a:solidFill>
                  <a:latin typeface="Linux Libertine"/>
                </a:rPr>
                <a:t> Alba</a:t>
              </a:r>
              <a:endParaRPr lang="pt-PT" sz="1600" b="0" i="0" dirty="0">
                <a:solidFill>
                  <a:srgbClr val="000000"/>
                </a:solidFill>
                <a:effectLst/>
                <a:latin typeface="Linux Libertine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9C412E3F-9F01-40D4-A75E-B15563584C66}"/>
                </a:ext>
              </a:extLst>
            </p:cNvPr>
            <p:cNvSpPr/>
            <p:nvPr/>
          </p:nvSpPr>
          <p:spPr>
            <a:xfrm>
              <a:off x="144905" y="1628620"/>
              <a:ext cx="5474661" cy="46371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Estatuto de conservação: </a:t>
              </a:r>
              <a:r>
                <a:rPr lang="pt-PT" sz="1600" dirty="0">
                  <a:solidFill>
                    <a:schemeClr val="tx1"/>
                  </a:solidFill>
                </a:rPr>
                <a:t>Não se encontra em perigo de extinção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E12FB53E-920D-4FFF-AB36-589250105586}"/>
                </a:ext>
              </a:extLst>
            </p:cNvPr>
            <p:cNvSpPr/>
            <p:nvPr/>
          </p:nvSpPr>
          <p:spPr>
            <a:xfrm>
              <a:off x="144905" y="2112129"/>
              <a:ext cx="5474661" cy="46371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t-PT" sz="1600" dirty="0">
                <a:solidFill>
                  <a:schemeClr val="tx1"/>
                </a:solidFill>
              </a:endParaRPr>
            </a:p>
            <a:p>
              <a:r>
                <a:rPr lang="pt-PT" sz="1600" b="1" dirty="0">
                  <a:solidFill>
                    <a:schemeClr val="tx1"/>
                  </a:solidFill>
                </a:rPr>
                <a:t>Alimentação: </a:t>
              </a:r>
              <a:r>
                <a:rPr lang="pt-PT" sz="1600" dirty="0">
                  <a:solidFill>
                    <a:schemeClr val="tx1"/>
                  </a:solidFill>
                </a:rPr>
                <a:t>à base de insetos (insetívora).</a:t>
              </a:r>
            </a:p>
            <a:p>
              <a:endParaRPr lang="pt-PT" sz="1600" dirty="0">
                <a:solidFill>
                  <a:schemeClr val="tx1"/>
                </a:solidFill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43670CFA-103A-47A8-AC29-7019AAECED3F}"/>
                </a:ext>
              </a:extLst>
            </p:cNvPr>
            <p:cNvSpPr/>
            <p:nvPr/>
          </p:nvSpPr>
          <p:spPr>
            <a:xfrm>
              <a:off x="5719495" y="104932"/>
              <a:ext cx="3352052" cy="43096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b="1" dirty="0">
                  <a:solidFill>
                    <a:schemeClr val="tx1"/>
                  </a:solidFill>
                </a:rPr>
                <a:t>Concelho: </a:t>
              </a:r>
              <a:r>
                <a:rPr lang="pt-PT" sz="1600" dirty="0">
                  <a:solidFill>
                    <a:schemeClr val="tx1"/>
                  </a:solidFill>
                </a:rPr>
                <a:t>Paredes</a:t>
              </a:r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5AFADDA6-FBC6-4369-8C24-76F59F500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37" y="785034"/>
            <a:ext cx="3293781" cy="27496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0E4F4E8-BDCA-432E-9A0E-3EDE5A139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537" y="3773680"/>
            <a:ext cx="3277311" cy="297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626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345</TotalTime>
  <Words>220</Words>
  <Application>Microsoft Office PowerPoint</Application>
  <PresentationFormat>Apresentação no Ecrã (4:3)</PresentationFormat>
  <Paragraphs>10</Paragraphs>
  <Slides>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Linux Libertine</vt:lpstr>
      <vt:lpstr>Tema do Office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ABAE PT</dc:creator>
  <cp:lastModifiedBy>Utilizador</cp:lastModifiedBy>
  <cp:revision>17</cp:revision>
  <cp:lastPrinted>2021-05-26T20:39:03Z</cp:lastPrinted>
  <dcterms:created xsi:type="dcterms:W3CDTF">2019-02-05T21:01:01Z</dcterms:created>
  <dcterms:modified xsi:type="dcterms:W3CDTF">2021-06-05T14:08:56Z</dcterms:modified>
</cp:coreProperties>
</file>