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62" r:id="rId3"/>
    <p:sldId id="263" r:id="rId4"/>
  </p:sldIdLst>
  <p:sldSz cx="9144000" cy="6858000" type="screen4x3"/>
  <p:notesSz cx="7053263" cy="10180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2" autoAdjust="0"/>
    <p:restoredTop sz="94660"/>
  </p:normalViewPr>
  <p:slideViewPr>
    <p:cSldViewPr snapToGrid="0">
      <p:cViewPr varScale="1">
        <p:scale>
          <a:sx n="86" d="100"/>
          <a:sy n="86" d="100"/>
        </p:scale>
        <p:origin x="682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05/06/2021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15210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05/06/2021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43826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05/06/2021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39931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05/06/2021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86735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05/06/2021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311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05/06/2021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99661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05/06/2021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2519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05/06/2021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2696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05/06/2021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48322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05/06/2021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64427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05/06/2021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60092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CFF22-EE45-4F5C-B173-8DF8255B900F}" type="datetimeFigureOut">
              <a:rPr lang="pt-PT" smtClean="0"/>
              <a:t>05/06/2021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1468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>
            <a:extLst>
              <a:ext uri="{FF2B5EF4-FFF2-40B4-BE49-F238E27FC236}">
                <a16:creationId xmlns:a16="http://schemas.microsoft.com/office/drawing/2014/main" id="{A11C4654-6E4E-4A20-A666-3E4FEA9AF636}"/>
              </a:ext>
            </a:extLst>
          </p:cNvPr>
          <p:cNvGrpSpPr/>
          <p:nvPr/>
        </p:nvGrpSpPr>
        <p:grpSpPr>
          <a:xfrm>
            <a:off x="108678" y="181230"/>
            <a:ext cx="8926643" cy="6665550"/>
            <a:chOff x="144904" y="104932"/>
            <a:chExt cx="8926643" cy="6665550"/>
          </a:xfrm>
          <a:solidFill>
            <a:schemeClr val="accent6">
              <a:lumMod val="20000"/>
              <a:lumOff val="80000"/>
              <a:alpha val="36000"/>
            </a:schemeClr>
          </a:solidFill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C5362530-8AD2-4251-88A5-2005BC4A6CB4}"/>
                </a:ext>
              </a:extLst>
            </p:cNvPr>
            <p:cNvSpPr/>
            <p:nvPr/>
          </p:nvSpPr>
          <p:spPr>
            <a:xfrm>
              <a:off x="144904" y="104932"/>
              <a:ext cx="5474661" cy="43096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>
                  <a:solidFill>
                    <a:schemeClr val="tx1"/>
                  </a:solidFill>
                </a:rPr>
                <a:t>EBI dos Biscoitos</a:t>
              </a:r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E3666BEA-D1DA-4422-9E33-0F2267DA6AF7}"/>
                </a:ext>
              </a:extLst>
            </p:cNvPr>
            <p:cNvSpPr/>
            <p:nvPr/>
          </p:nvSpPr>
          <p:spPr>
            <a:xfrm>
              <a:off x="5719495" y="664564"/>
              <a:ext cx="3352052" cy="317901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PT" sz="1600" i="1" dirty="0">
                <a:solidFill>
                  <a:schemeClr val="tx1"/>
                </a:solidFill>
              </a:endParaRPr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8EB57598-9DCD-4DD2-AFB5-0DC13B4907A8}"/>
                </a:ext>
              </a:extLst>
            </p:cNvPr>
            <p:cNvSpPr/>
            <p:nvPr/>
          </p:nvSpPr>
          <p:spPr>
            <a:xfrm>
              <a:off x="5719496" y="3972239"/>
              <a:ext cx="3352051" cy="279824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PT" sz="1600" i="1" dirty="0">
                <a:solidFill>
                  <a:schemeClr val="tx1"/>
                </a:solidFill>
              </a:endParaRPr>
            </a:p>
            <a:p>
              <a:endParaRPr lang="pt-PT" sz="1600" i="1" dirty="0">
                <a:solidFill>
                  <a:schemeClr val="tx1"/>
                </a:solidFill>
              </a:endParaRPr>
            </a:p>
            <a:p>
              <a:endParaRPr lang="pt-PT" sz="1600" i="1" dirty="0">
                <a:solidFill>
                  <a:schemeClr val="tx1"/>
                </a:solidFill>
              </a:endParaRPr>
            </a:p>
            <a:p>
              <a:endParaRPr lang="pt-PT" sz="1600" i="1" dirty="0">
                <a:solidFill>
                  <a:schemeClr val="tx1"/>
                </a:solidFill>
              </a:endParaRPr>
            </a:p>
            <a:p>
              <a:endParaRPr lang="pt-PT" sz="1600" i="1" dirty="0">
                <a:solidFill>
                  <a:schemeClr val="tx1"/>
                </a:solidFill>
              </a:endParaRPr>
            </a:p>
            <a:p>
              <a:endParaRPr lang="pt-PT" sz="1600" i="1" dirty="0">
                <a:solidFill>
                  <a:schemeClr val="tx1"/>
                </a:solidFill>
              </a:endParaRPr>
            </a:p>
            <a:p>
              <a:endParaRPr lang="pt-PT" sz="1600" i="1" dirty="0">
                <a:solidFill>
                  <a:schemeClr val="tx1"/>
                </a:solidFill>
              </a:endParaRPr>
            </a:p>
            <a:p>
              <a:endParaRPr lang="pt-PT" sz="1600" i="1" dirty="0">
                <a:solidFill>
                  <a:schemeClr val="tx1"/>
                </a:solidFill>
              </a:endParaRPr>
            </a:p>
            <a:p>
              <a:endParaRPr lang="pt-PT" sz="1600" i="1" dirty="0">
                <a:solidFill>
                  <a:schemeClr val="tx1"/>
                </a:solidFill>
              </a:endParaRPr>
            </a:p>
            <a:p>
              <a:r>
                <a:rPr lang="pt-PT" sz="1600" i="1" dirty="0">
                  <a:solidFill>
                    <a:schemeClr val="tx1"/>
                  </a:solidFill>
                </a:rPr>
                <a:t>Melro no parque da escola alimentando-se.</a:t>
              </a:r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B0230366-D92B-468E-A8BC-6B6F2CADF89F}"/>
                </a:ext>
              </a:extLst>
            </p:cNvPr>
            <p:cNvSpPr/>
            <p:nvPr/>
          </p:nvSpPr>
          <p:spPr>
            <a:xfrm>
              <a:off x="144905" y="3923598"/>
              <a:ext cx="5474661" cy="2798242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</a:rPr>
                <a:t>Ameaças/curiosidades  </a:t>
              </a:r>
              <a:r>
                <a:rPr lang="pt-PT" dirty="0">
                  <a:solidFill>
                    <a:schemeClr val="accent1"/>
                  </a:solidFill>
                </a:rPr>
                <a:t>Machos adultos apresenta, plumagem toda preta e bico amarelo vivo (a mesma cor do anel ocular); </a:t>
              </a:r>
            </a:p>
            <a:p>
              <a:r>
                <a:rPr lang="pt-PT" dirty="0">
                  <a:solidFill>
                    <a:schemeClr val="accent1"/>
                  </a:solidFill>
                </a:rPr>
                <a:t>Fêmeas apresentam cores mais discretas em tons escuros, acastanhados com o peito malhado de castanho e bico também acastanhado; </a:t>
              </a:r>
            </a:p>
            <a:p>
              <a:r>
                <a:rPr lang="pt-PT" dirty="0">
                  <a:solidFill>
                    <a:schemeClr val="accent1"/>
                  </a:solidFill>
                </a:rPr>
                <a:t>Patas pretas acinzentadas e cauda comprida.</a:t>
              </a:r>
            </a:p>
            <a:p>
              <a:r>
                <a:rPr lang="pt-PT" sz="1600" dirty="0">
                  <a:solidFill>
                    <a:schemeClr val="accent1"/>
                  </a:solidFill>
                </a:rPr>
                <a:t> </a:t>
              </a:r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6F6976E2-70E2-4080-9036-DC573FD02254}"/>
                </a:ext>
              </a:extLst>
            </p:cNvPr>
            <p:cNvSpPr/>
            <p:nvPr/>
          </p:nvSpPr>
          <p:spPr>
            <a:xfrm>
              <a:off x="144908" y="664564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pt-PT" sz="1600" dirty="0">
                  <a:solidFill>
                    <a:schemeClr val="tx1"/>
                  </a:solidFill>
                </a:rPr>
                <a:t>Nome vulgar </a:t>
              </a:r>
              <a:r>
                <a:rPr lang="pt-PT" dirty="0">
                  <a:solidFill>
                    <a:schemeClr val="accent1"/>
                  </a:solidFill>
                </a:rPr>
                <a:t>Melro preto</a:t>
              </a:r>
              <a:endParaRPr lang="pt-PT" sz="1600" dirty="0">
                <a:solidFill>
                  <a:schemeClr val="accent1"/>
                </a:solidFill>
              </a:endParaRPr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6BD75144-7450-4B7F-B7C8-25F8C0E8F7C5}"/>
                </a:ext>
              </a:extLst>
            </p:cNvPr>
            <p:cNvSpPr/>
            <p:nvPr/>
          </p:nvSpPr>
          <p:spPr>
            <a:xfrm>
              <a:off x="144904" y="2754042"/>
              <a:ext cx="5474661" cy="124933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</a:rPr>
                <a:t>Distribuição Geográfica </a:t>
              </a:r>
              <a:r>
                <a:rPr lang="pt-PT" dirty="0">
                  <a:solidFill>
                    <a:schemeClr val="accent1"/>
                  </a:solidFill>
                </a:rPr>
                <a:t>Subespécie endémica dos Açores; residente; </a:t>
              </a:r>
            </a:p>
            <a:p>
              <a:r>
                <a:rPr lang="pt-PT" dirty="0">
                  <a:solidFill>
                    <a:schemeClr val="accent1"/>
                  </a:solidFill>
                </a:rPr>
                <a:t>Ocupa grande variedade de habitats desde o nível do mar até às zonas mais altas.</a:t>
              </a:r>
            </a:p>
            <a:p>
              <a:endParaRPr lang="pt-PT" dirty="0">
                <a:solidFill>
                  <a:schemeClr val="accent1"/>
                </a:solidFill>
              </a:endParaRPr>
            </a:p>
          </p:txBody>
        </p:sp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94507A5C-C90A-478D-97D3-15A61D6B8380}"/>
                </a:ext>
              </a:extLst>
            </p:cNvPr>
            <p:cNvSpPr/>
            <p:nvPr/>
          </p:nvSpPr>
          <p:spPr>
            <a:xfrm>
              <a:off x="144905" y="1146592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</a:rPr>
                <a:t>Nome científico </a:t>
              </a:r>
              <a:r>
                <a:rPr lang="pt-PT" i="1" dirty="0" err="1">
                  <a:solidFill>
                    <a:schemeClr val="accent1"/>
                  </a:solidFill>
                </a:rPr>
                <a:t>Turdus</a:t>
              </a:r>
              <a:r>
                <a:rPr lang="pt-PT" i="1" dirty="0">
                  <a:solidFill>
                    <a:schemeClr val="accent1"/>
                  </a:solidFill>
                </a:rPr>
                <a:t> </a:t>
              </a:r>
              <a:r>
                <a:rPr lang="pt-PT" i="1" dirty="0" err="1">
                  <a:solidFill>
                    <a:schemeClr val="accent1"/>
                  </a:solidFill>
                </a:rPr>
                <a:t>merula</a:t>
              </a:r>
              <a:r>
                <a:rPr lang="pt-PT" i="1" dirty="0">
                  <a:solidFill>
                    <a:schemeClr val="accent1"/>
                  </a:solidFill>
                </a:rPr>
                <a:t> </a:t>
              </a:r>
              <a:r>
                <a:rPr lang="pt-PT" i="1" dirty="0" err="1">
                  <a:solidFill>
                    <a:schemeClr val="accent1"/>
                  </a:solidFill>
                </a:rPr>
                <a:t>azorensis</a:t>
              </a:r>
              <a:r>
                <a:rPr lang="pt-PT" i="1" dirty="0">
                  <a:solidFill>
                    <a:schemeClr val="accent1"/>
                  </a:solidFill>
                </a:rPr>
                <a:t> </a:t>
              </a:r>
              <a:endParaRPr lang="pt-PT" sz="1600" dirty="0">
                <a:solidFill>
                  <a:schemeClr val="accent1"/>
                </a:solidFill>
              </a:endParaRPr>
            </a:p>
          </p:txBody>
        </p: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9C412E3F-9F01-40D4-A75E-B15563584C66}"/>
                </a:ext>
              </a:extLst>
            </p:cNvPr>
            <p:cNvSpPr/>
            <p:nvPr/>
          </p:nvSpPr>
          <p:spPr>
            <a:xfrm>
              <a:off x="144905" y="1628620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</a:rPr>
                <a:t>Estatuto de conservação </a:t>
              </a:r>
              <a:r>
                <a:rPr lang="pt-PT" dirty="0">
                  <a:solidFill>
                    <a:schemeClr val="accent1"/>
                  </a:solidFill>
                </a:rPr>
                <a:t>Pouco preocupante</a:t>
              </a:r>
              <a:endParaRPr lang="pt-PT" sz="1600" dirty="0">
                <a:solidFill>
                  <a:schemeClr val="accent1"/>
                </a:solidFill>
              </a:endParaRPr>
            </a:p>
          </p:txBody>
        </p:sp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E12FB53E-920D-4FFF-AB36-589250105586}"/>
                </a:ext>
              </a:extLst>
            </p:cNvPr>
            <p:cNvSpPr/>
            <p:nvPr/>
          </p:nvSpPr>
          <p:spPr>
            <a:xfrm>
              <a:off x="144905" y="2112129"/>
              <a:ext cx="5474661" cy="64191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</a:rPr>
                <a:t>Alimentação </a:t>
              </a:r>
              <a:r>
                <a:rPr lang="pt-PT" dirty="0">
                  <a:solidFill>
                    <a:schemeClr val="accent1"/>
                  </a:solidFill>
                </a:rPr>
                <a:t>Insetos, larvas, minhocas, pequenas bagas e frutos.</a:t>
              </a:r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43670CFA-103A-47A8-AC29-7019AAECED3F}"/>
                </a:ext>
              </a:extLst>
            </p:cNvPr>
            <p:cNvSpPr/>
            <p:nvPr/>
          </p:nvSpPr>
          <p:spPr>
            <a:xfrm>
              <a:off x="5719495" y="104932"/>
              <a:ext cx="3352052" cy="43096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>
                  <a:solidFill>
                    <a:schemeClr val="tx1"/>
                  </a:solidFill>
                </a:rPr>
                <a:t>Praia da Vitória</a:t>
              </a:r>
            </a:p>
          </p:txBody>
        </p:sp>
      </p:grpSp>
      <p:pic>
        <p:nvPicPr>
          <p:cNvPr id="17" name="Imagem 16" descr="Azores Blackbird (Turdus merula azorensis) photo - Daniele Occhiato photos  at pbase.com">
            <a:extLst>
              <a:ext uri="{FF2B5EF4-FFF2-40B4-BE49-F238E27FC236}">
                <a16:creationId xmlns:a16="http://schemas.microsoft.com/office/drawing/2014/main" id="{8B089B73-4688-4148-86CF-04273EEDD11C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11" t="12010" r="15972" b="9431"/>
          <a:stretch/>
        </p:blipFill>
        <p:spPr bwMode="auto">
          <a:xfrm>
            <a:off x="5917581" y="1098047"/>
            <a:ext cx="2971394" cy="25449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Imagem 17" descr="Uma imagem com relva, exterior, edifício&#10;&#10;Descrição gerada automaticamente">
            <a:extLst>
              <a:ext uri="{FF2B5EF4-FFF2-40B4-BE49-F238E27FC236}">
                <a16:creationId xmlns:a16="http://schemas.microsoft.com/office/drawing/2014/main" id="{E95040F1-5B09-4D1E-8A80-F1EFF242857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4" b="21620"/>
          <a:stretch/>
        </p:blipFill>
        <p:spPr>
          <a:xfrm>
            <a:off x="5829614" y="4063551"/>
            <a:ext cx="3059361" cy="188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662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>
            <a:extLst>
              <a:ext uri="{FF2B5EF4-FFF2-40B4-BE49-F238E27FC236}">
                <a16:creationId xmlns:a16="http://schemas.microsoft.com/office/drawing/2014/main" id="{A11C4654-6E4E-4A20-A666-3E4FEA9AF636}"/>
              </a:ext>
            </a:extLst>
          </p:cNvPr>
          <p:cNvGrpSpPr/>
          <p:nvPr/>
        </p:nvGrpSpPr>
        <p:grpSpPr>
          <a:xfrm>
            <a:off x="108678" y="241092"/>
            <a:ext cx="8926643" cy="6616908"/>
            <a:chOff x="144904" y="104932"/>
            <a:chExt cx="8926643" cy="6616908"/>
          </a:xfrm>
          <a:solidFill>
            <a:schemeClr val="accent6">
              <a:lumMod val="20000"/>
              <a:lumOff val="80000"/>
              <a:alpha val="36000"/>
            </a:schemeClr>
          </a:solidFill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C5362530-8AD2-4251-88A5-2005BC4A6CB4}"/>
                </a:ext>
              </a:extLst>
            </p:cNvPr>
            <p:cNvSpPr/>
            <p:nvPr/>
          </p:nvSpPr>
          <p:spPr>
            <a:xfrm>
              <a:off x="144904" y="104932"/>
              <a:ext cx="5474661" cy="43096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>
                  <a:solidFill>
                    <a:schemeClr val="tx1"/>
                  </a:solidFill>
                </a:rPr>
                <a:t>EBI dos Raminho</a:t>
              </a:r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E3666BEA-D1DA-4422-9E33-0F2267DA6AF7}"/>
                </a:ext>
              </a:extLst>
            </p:cNvPr>
            <p:cNvSpPr/>
            <p:nvPr/>
          </p:nvSpPr>
          <p:spPr>
            <a:xfrm>
              <a:off x="5719495" y="664564"/>
              <a:ext cx="3352052" cy="317901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PT" sz="1600" i="1" dirty="0">
                <a:solidFill>
                  <a:schemeClr val="tx1"/>
                </a:solidFill>
              </a:endParaRPr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8EB57598-9DCD-4DD2-AFB5-0DC13B4907A8}"/>
                </a:ext>
              </a:extLst>
            </p:cNvPr>
            <p:cNvSpPr/>
            <p:nvPr/>
          </p:nvSpPr>
          <p:spPr>
            <a:xfrm>
              <a:off x="5719496" y="3903685"/>
              <a:ext cx="3352051" cy="279824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PT" sz="1600" i="1" dirty="0">
                <a:solidFill>
                  <a:schemeClr val="tx1"/>
                </a:solidFill>
              </a:endParaRPr>
            </a:p>
            <a:p>
              <a:endParaRPr lang="pt-PT" sz="1600" i="1" dirty="0">
                <a:solidFill>
                  <a:schemeClr val="tx1"/>
                </a:solidFill>
              </a:endParaRPr>
            </a:p>
            <a:p>
              <a:endParaRPr lang="pt-PT" sz="1600" i="1" dirty="0">
                <a:solidFill>
                  <a:schemeClr val="tx1"/>
                </a:solidFill>
              </a:endParaRPr>
            </a:p>
            <a:p>
              <a:endParaRPr lang="pt-PT" sz="1600" i="1" dirty="0">
                <a:solidFill>
                  <a:schemeClr val="tx1"/>
                </a:solidFill>
              </a:endParaRPr>
            </a:p>
            <a:p>
              <a:endParaRPr lang="pt-PT" sz="1600" i="1" dirty="0">
                <a:solidFill>
                  <a:schemeClr val="tx1"/>
                </a:solidFill>
              </a:endParaRPr>
            </a:p>
            <a:p>
              <a:endParaRPr lang="pt-PT" sz="1600" i="1" dirty="0">
                <a:solidFill>
                  <a:schemeClr val="tx1"/>
                </a:solidFill>
              </a:endParaRPr>
            </a:p>
            <a:p>
              <a:endParaRPr lang="pt-PT" sz="1600" i="1" dirty="0">
                <a:solidFill>
                  <a:schemeClr val="tx1"/>
                </a:solidFill>
              </a:endParaRPr>
            </a:p>
            <a:p>
              <a:endParaRPr lang="pt-PT" sz="1600" i="1" dirty="0">
                <a:solidFill>
                  <a:schemeClr val="tx1"/>
                </a:solidFill>
              </a:endParaRPr>
            </a:p>
            <a:p>
              <a:endParaRPr lang="pt-PT" sz="1600" i="1" dirty="0">
                <a:solidFill>
                  <a:schemeClr val="tx1"/>
                </a:solidFill>
              </a:endParaRPr>
            </a:p>
            <a:p>
              <a:endParaRPr lang="pt-PT" sz="1600" i="1" dirty="0">
                <a:solidFill>
                  <a:schemeClr val="tx1"/>
                </a:solidFill>
              </a:endParaRPr>
            </a:p>
            <a:p>
              <a:r>
                <a:rPr lang="pt-PT" sz="1600" i="1" dirty="0">
                  <a:solidFill>
                    <a:schemeClr val="tx1"/>
                  </a:solidFill>
                </a:rPr>
                <a:t>Casal de Estorninhos no fio da luz em frente à escola.</a:t>
              </a:r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B0230366-D92B-468E-A8BC-6B6F2CADF89F}"/>
                </a:ext>
              </a:extLst>
            </p:cNvPr>
            <p:cNvSpPr/>
            <p:nvPr/>
          </p:nvSpPr>
          <p:spPr>
            <a:xfrm>
              <a:off x="144905" y="3923598"/>
              <a:ext cx="5474661" cy="2798242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</a:rPr>
                <a:t>Ameaças/curiosidades  </a:t>
              </a:r>
              <a:r>
                <a:rPr lang="pt-PT" dirty="0">
                  <a:solidFill>
                    <a:schemeClr val="accent1"/>
                  </a:solidFill>
                </a:rPr>
                <a:t>Movimentos barulhentos em bando; assemelha-se ao melro preto sobretudo devido ao tamanho e cor; plumagem preta pontuada com manchas brancas (mais visíveis no inverno) ou “</a:t>
              </a:r>
              <a:r>
                <a:rPr lang="pt-PT" dirty="0" err="1">
                  <a:solidFill>
                    <a:schemeClr val="accent1"/>
                  </a:solidFill>
                </a:rPr>
                <a:t>nuanceada</a:t>
              </a:r>
              <a:r>
                <a:rPr lang="pt-PT" dirty="0">
                  <a:solidFill>
                    <a:schemeClr val="accent1"/>
                  </a:solidFill>
                </a:rPr>
                <a:t>” de reflexos metálicos verde-arroxeados;</a:t>
              </a:r>
            </a:p>
            <a:p>
              <a:r>
                <a:rPr lang="pt-PT" dirty="0">
                  <a:solidFill>
                    <a:schemeClr val="accent1"/>
                  </a:solidFill>
                </a:rPr>
                <a:t> patas rosas acastanhadas e bico comprido e pontiagudo amarelado a acinzentado na base.</a:t>
              </a:r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6F6976E2-70E2-4080-9036-DC573FD02254}"/>
                </a:ext>
              </a:extLst>
            </p:cNvPr>
            <p:cNvSpPr/>
            <p:nvPr/>
          </p:nvSpPr>
          <p:spPr>
            <a:xfrm>
              <a:off x="144908" y="664564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pt-PT" sz="1600" dirty="0">
                  <a:solidFill>
                    <a:schemeClr val="tx1"/>
                  </a:solidFill>
                </a:rPr>
                <a:t>Nome vulgar </a:t>
              </a:r>
              <a:r>
                <a:rPr lang="pt-PT" dirty="0">
                  <a:solidFill>
                    <a:schemeClr val="accent1"/>
                  </a:solidFill>
                </a:rPr>
                <a:t>Estorninho malhado</a:t>
              </a:r>
              <a:endParaRPr lang="pt-PT" sz="1600" dirty="0">
                <a:solidFill>
                  <a:schemeClr val="accent1"/>
                </a:solidFill>
              </a:endParaRPr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6BD75144-7450-4B7F-B7C8-25F8C0E8F7C5}"/>
                </a:ext>
              </a:extLst>
            </p:cNvPr>
            <p:cNvSpPr/>
            <p:nvPr/>
          </p:nvSpPr>
          <p:spPr>
            <a:xfrm>
              <a:off x="144904" y="2594238"/>
              <a:ext cx="5474661" cy="124933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</a:rPr>
                <a:t>Distribuição Geográfica </a:t>
              </a:r>
              <a:r>
                <a:rPr lang="pt-PT" dirty="0">
                  <a:solidFill>
                    <a:schemeClr val="accent1"/>
                  </a:solidFill>
                </a:rPr>
                <a:t>Subespécie endémica dos Açores; comum em todas as ilhas; distribui-se praticamente por todos os habitats, mas apresenta preferência por ribeiras ou outros locais com água abundante.</a:t>
              </a:r>
            </a:p>
          </p:txBody>
        </p:sp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94507A5C-C90A-478D-97D3-15A61D6B8380}"/>
                </a:ext>
              </a:extLst>
            </p:cNvPr>
            <p:cNvSpPr/>
            <p:nvPr/>
          </p:nvSpPr>
          <p:spPr>
            <a:xfrm>
              <a:off x="144905" y="1146592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</a:rPr>
                <a:t>Nome científico </a:t>
              </a:r>
              <a:r>
                <a:rPr lang="pt-PT" i="1" dirty="0" err="1">
                  <a:solidFill>
                    <a:schemeClr val="accent1"/>
                  </a:solidFill>
                </a:rPr>
                <a:t>Sturnus</a:t>
              </a:r>
              <a:r>
                <a:rPr lang="pt-PT" i="1" dirty="0">
                  <a:solidFill>
                    <a:schemeClr val="accent1"/>
                  </a:solidFill>
                </a:rPr>
                <a:t> </a:t>
              </a:r>
              <a:r>
                <a:rPr lang="pt-PT" i="1" dirty="0" err="1">
                  <a:solidFill>
                    <a:schemeClr val="accent1"/>
                  </a:solidFill>
                </a:rPr>
                <a:t>vulgaris</a:t>
              </a:r>
              <a:r>
                <a:rPr lang="pt-PT" i="1" dirty="0">
                  <a:solidFill>
                    <a:schemeClr val="accent1"/>
                  </a:solidFill>
                </a:rPr>
                <a:t> </a:t>
              </a:r>
              <a:r>
                <a:rPr lang="pt-PT" i="1" dirty="0" err="1">
                  <a:solidFill>
                    <a:schemeClr val="accent1"/>
                  </a:solidFill>
                </a:rPr>
                <a:t>granti</a:t>
              </a:r>
              <a:endParaRPr lang="pt-PT" sz="1600" dirty="0">
                <a:solidFill>
                  <a:schemeClr val="accent1"/>
                </a:solidFill>
              </a:endParaRPr>
            </a:p>
          </p:txBody>
        </p: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9C412E3F-9F01-40D4-A75E-B15563584C66}"/>
                </a:ext>
              </a:extLst>
            </p:cNvPr>
            <p:cNvSpPr/>
            <p:nvPr/>
          </p:nvSpPr>
          <p:spPr>
            <a:xfrm>
              <a:off x="144905" y="1628620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</a:rPr>
                <a:t>Estatuto de conservação </a:t>
              </a:r>
              <a:r>
                <a:rPr lang="pt-PT" dirty="0">
                  <a:solidFill>
                    <a:schemeClr val="accent1"/>
                  </a:solidFill>
                </a:rPr>
                <a:t>Pouco preocupante</a:t>
              </a:r>
              <a:endParaRPr lang="pt-PT" sz="1600" dirty="0">
                <a:solidFill>
                  <a:schemeClr val="accent1"/>
                </a:solidFill>
              </a:endParaRPr>
            </a:p>
          </p:txBody>
        </p:sp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E12FB53E-920D-4FFF-AB36-589250105586}"/>
                </a:ext>
              </a:extLst>
            </p:cNvPr>
            <p:cNvSpPr/>
            <p:nvPr/>
          </p:nvSpPr>
          <p:spPr>
            <a:xfrm>
              <a:off x="144905" y="2112129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</a:rPr>
                <a:t>Alimentação </a:t>
              </a:r>
              <a:r>
                <a:rPr lang="pt-PT" dirty="0">
                  <a:solidFill>
                    <a:schemeClr val="accent1"/>
                  </a:solidFill>
                </a:rPr>
                <a:t>Insetos; vermes</a:t>
              </a:r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43670CFA-103A-47A8-AC29-7019AAECED3F}"/>
                </a:ext>
              </a:extLst>
            </p:cNvPr>
            <p:cNvSpPr/>
            <p:nvPr/>
          </p:nvSpPr>
          <p:spPr>
            <a:xfrm>
              <a:off x="5719495" y="104932"/>
              <a:ext cx="3352052" cy="43096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>
                  <a:solidFill>
                    <a:schemeClr val="tx1"/>
                  </a:solidFill>
                </a:rPr>
                <a:t>Praia da Vitória</a:t>
              </a:r>
            </a:p>
          </p:txBody>
        </p:sp>
      </p:grpSp>
      <p:pic>
        <p:nvPicPr>
          <p:cNvPr id="3" name="Imagem 2" descr="Uma imagem com céu, exterior, nublado, nuvens&#10;&#10;Descrição gerada automaticamente">
            <a:extLst>
              <a:ext uri="{FF2B5EF4-FFF2-40B4-BE49-F238E27FC236}">
                <a16:creationId xmlns:a16="http://schemas.microsoft.com/office/drawing/2014/main" id="{DA5CC61E-D27F-4BB7-8B2F-4607563A6D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88" t="29762" r="45631" b="20701"/>
          <a:stretch/>
        </p:blipFill>
        <p:spPr>
          <a:xfrm>
            <a:off x="6200758" y="4108399"/>
            <a:ext cx="2197517" cy="2244440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E60115D2-BA5A-4E3A-BC44-028417A0C306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41" t="15669" r="11060"/>
          <a:stretch/>
        </p:blipFill>
        <p:spPr bwMode="auto">
          <a:xfrm>
            <a:off x="5796825" y="1264441"/>
            <a:ext cx="3124940" cy="23952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10755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>
            <a:extLst>
              <a:ext uri="{FF2B5EF4-FFF2-40B4-BE49-F238E27FC236}">
                <a16:creationId xmlns:a16="http://schemas.microsoft.com/office/drawing/2014/main" id="{A11C4654-6E4E-4A20-A666-3E4FEA9AF636}"/>
              </a:ext>
            </a:extLst>
          </p:cNvPr>
          <p:cNvGrpSpPr/>
          <p:nvPr/>
        </p:nvGrpSpPr>
        <p:grpSpPr>
          <a:xfrm>
            <a:off x="108678" y="181230"/>
            <a:ext cx="8926643" cy="6616908"/>
            <a:chOff x="144904" y="104932"/>
            <a:chExt cx="8926643" cy="6616908"/>
          </a:xfrm>
          <a:solidFill>
            <a:schemeClr val="accent6">
              <a:lumMod val="20000"/>
              <a:lumOff val="80000"/>
              <a:alpha val="36000"/>
            </a:schemeClr>
          </a:solidFill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C5362530-8AD2-4251-88A5-2005BC4A6CB4}"/>
                </a:ext>
              </a:extLst>
            </p:cNvPr>
            <p:cNvSpPr/>
            <p:nvPr/>
          </p:nvSpPr>
          <p:spPr>
            <a:xfrm>
              <a:off x="144904" y="104932"/>
              <a:ext cx="5474661" cy="43096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>
                  <a:solidFill>
                    <a:schemeClr val="tx1"/>
                  </a:solidFill>
                </a:rPr>
                <a:t>EBI dos Altares</a:t>
              </a:r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E3666BEA-D1DA-4422-9E33-0F2267DA6AF7}"/>
                </a:ext>
              </a:extLst>
            </p:cNvPr>
            <p:cNvSpPr/>
            <p:nvPr/>
          </p:nvSpPr>
          <p:spPr>
            <a:xfrm>
              <a:off x="5719495" y="664564"/>
              <a:ext cx="3352052" cy="317901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PT" sz="1600" i="1" dirty="0">
                <a:solidFill>
                  <a:schemeClr val="tx1"/>
                </a:solidFill>
              </a:endParaRPr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8EB57598-9DCD-4DD2-AFB5-0DC13B4907A8}"/>
                </a:ext>
              </a:extLst>
            </p:cNvPr>
            <p:cNvSpPr/>
            <p:nvPr/>
          </p:nvSpPr>
          <p:spPr>
            <a:xfrm>
              <a:off x="5719496" y="3923597"/>
              <a:ext cx="3352051" cy="279824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PT" sz="1600" i="1" dirty="0">
                <a:solidFill>
                  <a:schemeClr val="tx1"/>
                </a:solidFill>
              </a:endParaRPr>
            </a:p>
            <a:p>
              <a:endParaRPr lang="pt-PT" sz="1600" i="1" dirty="0">
                <a:solidFill>
                  <a:schemeClr val="tx1"/>
                </a:solidFill>
              </a:endParaRPr>
            </a:p>
            <a:p>
              <a:endParaRPr lang="pt-PT" sz="1600" i="1" dirty="0">
                <a:solidFill>
                  <a:schemeClr val="tx1"/>
                </a:solidFill>
              </a:endParaRPr>
            </a:p>
            <a:p>
              <a:endParaRPr lang="pt-PT" sz="1600" i="1" dirty="0">
                <a:solidFill>
                  <a:schemeClr val="tx1"/>
                </a:solidFill>
              </a:endParaRPr>
            </a:p>
            <a:p>
              <a:endParaRPr lang="pt-PT" sz="1600" i="1" dirty="0">
                <a:solidFill>
                  <a:schemeClr val="tx1"/>
                </a:solidFill>
              </a:endParaRPr>
            </a:p>
            <a:p>
              <a:endParaRPr lang="pt-PT" sz="1600" i="1" dirty="0">
                <a:solidFill>
                  <a:schemeClr val="tx1"/>
                </a:solidFill>
              </a:endParaRPr>
            </a:p>
            <a:p>
              <a:endParaRPr lang="pt-PT" sz="1600" i="1" dirty="0">
                <a:solidFill>
                  <a:schemeClr val="tx1"/>
                </a:solidFill>
              </a:endParaRPr>
            </a:p>
            <a:p>
              <a:endParaRPr lang="pt-PT" sz="1600" i="1" dirty="0">
                <a:solidFill>
                  <a:schemeClr val="tx1"/>
                </a:solidFill>
              </a:endParaRPr>
            </a:p>
            <a:p>
              <a:endParaRPr lang="pt-PT" sz="1600" i="1" dirty="0">
                <a:solidFill>
                  <a:schemeClr val="tx1"/>
                </a:solidFill>
              </a:endParaRPr>
            </a:p>
            <a:p>
              <a:endParaRPr lang="pt-PT" sz="1600" i="1" dirty="0">
                <a:solidFill>
                  <a:schemeClr val="tx1"/>
                </a:solidFill>
              </a:endParaRPr>
            </a:p>
            <a:p>
              <a:endParaRPr lang="pt-PT" sz="1600" i="1" dirty="0">
                <a:solidFill>
                  <a:schemeClr val="tx1"/>
                </a:solidFill>
              </a:endParaRPr>
            </a:p>
            <a:p>
              <a:r>
                <a:rPr lang="pt-PT" sz="1600" i="1" dirty="0">
                  <a:solidFill>
                    <a:schemeClr val="tx1"/>
                  </a:solidFill>
                </a:rPr>
                <a:t>Pardal no teto da escola.</a:t>
              </a:r>
            </a:p>
            <a:p>
              <a:endParaRPr lang="pt-PT" sz="1600" i="1" dirty="0">
                <a:solidFill>
                  <a:schemeClr val="tx1"/>
                </a:solidFill>
              </a:endParaRPr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B0230366-D92B-468E-A8BC-6B6F2CADF89F}"/>
                </a:ext>
              </a:extLst>
            </p:cNvPr>
            <p:cNvSpPr/>
            <p:nvPr/>
          </p:nvSpPr>
          <p:spPr>
            <a:xfrm>
              <a:off x="144905" y="3923598"/>
              <a:ext cx="5474661" cy="2798242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</a:rPr>
                <a:t>Ameaças/curiosidades  </a:t>
              </a:r>
              <a:r>
                <a:rPr lang="pt-PT" dirty="0">
                  <a:solidFill>
                    <a:schemeClr val="accent1"/>
                  </a:solidFill>
                </a:rPr>
                <a:t>Plumagem dos machos malhada de castanho e preto nas partes superiores; </a:t>
              </a:r>
            </a:p>
            <a:p>
              <a:r>
                <a:rPr lang="pt-PT" dirty="0">
                  <a:solidFill>
                    <a:schemeClr val="accent1"/>
                  </a:solidFill>
                </a:rPr>
                <a:t>Coroa cinzenta e a garganta e parte do peito pretos; </a:t>
              </a:r>
            </a:p>
            <a:p>
              <a:r>
                <a:rPr lang="pt-PT" dirty="0">
                  <a:solidFill>
                    <a:schemeClr val="accent1"/>
                  </a:solidFill>
                </a:rPr>
                <a:t>Abdómen branco; </a:t>
              </a:r>
            </a:p>
            <a:p>
              <a:r>
                <a:rPr lang="pt-PT" dirty="0">
                  <a:solidFill>
                    <a:schemeClr val="accent1"/>
                  </a:solidFill>
                </a:rPr>
                <a:t>Bico castanho curto e forte, mas amarelado nas fêmeas; </a:t>
              </a:r>
            </a:p>
            <a:p>
              <a:r>
                <a:rPr lang="pt-PT" dirty="0">
                  <a:solidFill>
                    <a:schemeClr val="accent1"/>
                  </a:solidFill>
                </a:rPr>
                <a:t>Patas rosadas.</a:t>
              </a:r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6F6976E2-70E2-4080-9036-DC573FD02254}"/>
                </a:ext>
              </a:extLst>
            </p:cNvPr>
            <p:cNvSpPr/>
            <p:nvPr/>
          </p:nvSpPr>
          <p:spPr>
            <a:xfrm>
              <a:off x="144908" y="664564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pt-PT" sz="1600" dirty="0">
                  <a:solidFill>
                    <a:schemeClr val="tx1"/>
                  </a:solidFill>
                </a:rPr>
                <a:t>Nome vulgar </a:t>
              </a:r>
              <a:r>
                <a:rPr lang="pt-PT" dirty="0">
                  <a:solidFill>
                    <a:schemeClr val="accent1"/>
                  </a:solidFill>
                </a:rPr>
                <a:t>Pardal comum</a:t>
              </a:r>
              <a:endParaRPr lang="pt-PT" sz="1600" dirty="0">
                <a:solidFill>
                  <a:schemeClr val="accent1"/>
                </a:solidFill>
              </a:endParaRPr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6BD75144-7450-4B7F-B7C8-25F8C0E8F7C5}"/>
                </a:ext>
              </a:extLst>
            </p:cNvPr>
            <p:cNvSpPr/>
            <p:nvPr/>
          </p:nvSpPr>
          <p:spPr>
            <a:xfrm>
              <a:off x="144904" y="2594238"/>
              <a:ext cx="5474661" cy="124933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</a:rPr>
                <a:t>Distribuição Geográfica </a:t>
              </a:r>
              <a:r>
                <a:rPr lang="pt-PT" dirty="0">
                  <a:solidFill>
                    <a:schemeClr val="accent1"/>
                  </a:solidFill>
                </a:rPr>
                <a:t>Espécie disseminada por todo o arquipélago, introduzida; </a:t>
              </a:r>
            </a:p>
            <a:p>
              <a:r>
                <a:rPr lang="pt-PT" dirty="0">
                  <a:solidFill>
                    <a:schemeClr val="accent1"/>
                  </a:solidFill>
                </a:rPr>
                <a:t>Habitat sempre associado ao Homem (jardins, pastagens, fábricas, instalações </a:t>
              </a:r>
              <a:r>
                <a:rPr lang="pt-PT" dirty="0" err="1">
                  <a:solidFill>
                    <a:schemeClr val="accent1"/>
                  </a:solidFill>
                </a:rPr>
                <a:t>agro-pecuárias</a:t>
              </a:r>
              <a:r>
                <a:rPr lang="pt-PT" dirty="0">
                  <a:solidFill>
                    <a:schemeClr val="accent1"/>
                  </a:solidFill>
                </a:rPr>
                <a:t>).</a:t>
              </a:r>
            </a:p>
          </p:txBody>
        </p:sp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94507A5C-C90A-478D-97D3-15A61D6B8380}"/>
                </a:ext>
              </a:extLst>
            </p:cNvPr>
            <p:cNvSpPr/>
            <p:nvPr/>
          </p:nvSpPr>
          <p:spPr>
            <a:xfrm>
              <a:off x="144905" y="1146592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</a:rPr>
                <a:t>Nome científico </a:t>
              </a:r>
              <a:r>
                <a:rPr lang="pt-PT" i="1" dirty="0" err="1">
                  <a:solidFill>
                    <a:schemeClr val="accent1"/>
                  </a:solidFill>
                </a:rPr>
                <a:t>Passer</a:t>
              </a:r>
              <a:r>
                <a:rPr lang="pt-PT" i="1" dirty="0">
                  <a:solidFill>
                    <a:schemeClr val="accent1"/>
                  </a:solidFill>
                </a:rPr>
                <a:t> </a:t>
              </a:r>
              <a:r>
                <a:rPr lang="pt-PT" i="1" dirty="0" err="1">
                  <a:solidFill>
                    <a:schemeClr val="accent1"/>
                  </a:solidFill>
                </a:rPr>
                <a:t>domesticus</a:t>
              </a:r>
              <a:endParaRPr lang="pt-PT" sz="1600" dirty="0">
                <a:solidFill>
                  <a:schemeClr val="accent1"/>
                </a:solidFill>
              </a:endParaRPr>
            </a:p>
          </p:txBody>
        </p: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9C412E3F-9F01-40D4-A75E-B15563584C66}"/>
                </a:ext>
              </a:extLst>
            </p:cNvPr>
            <p:cNvSpPr/>
            <p:nvPr/>
          </p:nvSpPr>
          <p:spPr>
            <a:xfrm>
              <a:off x="144905" y="1628620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</a:rPr>
                <a:t>Estatuto de conservação </a:t>
              </a:r>
              <a:r>
                <a:rPr lang="pt-PT" dirty="0">
                  <a:solidFill>
                    <a:schemeClr val="accent1"/>
                  </a:solidFill>
                </a:rPr>
                <a:t>Pouco preocupante</a:t>
              </a:r>
              <a:endParaRPr lang="pt-PT" sz="1600" dirty="0">
                <a:solidFill>
                  <a:schemeClr val="accent1"/>
                </a:solidFill>
              </a:endParaRPr>
            </a:p>
          </p:txBody>
        </p:sp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E12FB53E-920D-4FFF-AB36-589250105586}"/>
                </a:ext>
              </a:extLst>
            </p:cNvPr>
            <p:cNvSpPr/>
            <p:nvPr/>
          </p:nvSpPr>
          <p:spPr>
            <a:xfrm>
              <a:off x="144905" y="2112129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</a:rPr>
                <a:t>Alimentação </a:t>
              </a:r>
              <a:r>
                <a:rPr lang="pt-PT" dirty="0">
                  <a:solidFill>
                    <a:schemeClr val="accent1"/>
                  </a:solidFill>
                </a:rPr>
                <a:t>Sementes, flores, insetos, até mesmo restos de alimentos </a:t>
              </a:r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43670CFA-103A-47A8-AC29-7019AAECED3F}"/>
                </a:ext>
              </a:extLst>
            </p:cNvPr>
            <p:cNvSpPr/>
            <p:nvPr/>
          </p:nvSpPr>
          <p:spPr>
            <a:xfrm>
              <a:off x="5719495" y="104932"/>
              <a:ext cx="3352052" cy="43096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>
                  <a:solidFill>
                    <a:schemeClr val="tx1"/>
                  </a:solidFill>
                </a:rPr>
                <a:t>Praia da Vitória</a:t>
              </a:r>
            </a:p>
          </p:txBody>
        </p:sp>
      </p:grpSp>
      <p:pic>
        <p:nvPicPr>
          <p:cNvPr id="18" name="Imagem 17" descr="Uma imagem com edifício, exterior, janela, telhado&#10;&#10;Descrição gerada automaticamente">
            <a:extLst>
              <a:ext uri="{FF2B5EF4-FFF2-40B4-BE49-F238E27FC236}">
                <a16:creationId xmlns:a16="http://schemas.microsoft.com/office/drawing/2014/main" id="{E7C8D080-F861-43DE-B469-6044B39C15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3" t="15405" b="57281"/>
          <a:stretch/>
        </p:blipFill>
        <p:spPr>
          <a:xfrm>
            <a:off x="5839255" y="4527611"/>
            <a:ext cx="3040080" cy="1873189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33FCC799-001F-46BE-8C56-76BC05224F02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4" t="13616" r="23157" b="8320"/>
          <a:stretch/>
        </p:blipFill>
        <p:spPr bwMode="auto">
          <a:xfrm>
            <a:off x="5839255" y="1310003"/>
            <a:ext cx="3060934" cy="22205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8700799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339</TotalTime>
  <Words>344</Words>
  <Application>Microsoft Office PowerPoint</Application>
  <PresentationFormat>Apresentação no Ecrã (4:3)</PresentationFormat>
  <Paragraphs>67</Paragraphs>
  <Slides>3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ABAE PT</dc:creator>
  <cp:lastModifiedBy>Berta MM. Martins</cp:lastModifiedBy>
  <cp:revision>19</cp:revision>
  <cp:lastPrinted>2019-12-11T12:42:31Z</cp:lastPrinted>
  <dcterms:created xsi:type="dcterms:W3CDTF">2019-02-05T21:01:01Z</dcterms:created>
  <dcterms:modified xsi:type="dcterms:W3CDTF">2021-06-05T13:43:20Z</dcterms:modified>
</cp:coreProperties>
</file>