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4CB29-1EED-470A-8A35-3A3269F52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81735-CAC6-4843-A2C3-917AD0C85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85CC7E-0DFC-44C7-B249-8B36A401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D560979-1736-461A-9E2D-D370B7DA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CFBF46-152A-4946-AF50-60B6B6C9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1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C40FA-72D8-4716-AAFD-0E39F059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4C8509F-A5B2-44F0-AB9D-CDEB78655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F98B46-A18F-4E14-9785-A1372796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08B89DD-D702-42CD-A40D-C7AFA33F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68A5B6-8F1B-4F24-A56B-25349836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44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222FF9-B4A5-4036-AAC3-958B21248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EE641AB-92D6-4DBE-82AC-CE7FEBB8A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D90600-8A36-4541-892D-E2C911B9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262514-313C-4728-9108-9E9A1ED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E1A8936-6FB9-45DF-BFEB-410F13CA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5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00E9-C0F5-46F3-9606-8852AF50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A95490-D7F2-4A64-BA36-66B5E016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4F43D1-0C81-462F-A9E6-5C462AD8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F6F81D9-1BDA-4478-81CC-66F1543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D2607ED-6161-4A72-B530-27382F2E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532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12170-8404-4777-B095-635A29E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9D6FF97-3CAD-4A7A-869F-49BCA288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843898-A46D-4024-BFB8-A2189D44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26AF41-A5E3-448A-81D6-DBF5F48E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97A787-42C5-453D-85DA-8DF9C83A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366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04C6E-23D7-4F95-BBFB-B68FEB8B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DBBA5E-2278-449C-9536-C2A65D7A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0512D0F-7A5F-4592-84B7-FB8722B7E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6DE740-9E78-4E8A-934C-BACAEF13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F20A49-134A-4482-B9C3-BF1ACBB5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C9C5756-79F3-4ABD-83A0-CC7D1C98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78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6A531-8171-41D1-9A52-2984E2C9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C8B3107-04CE-42D7-907E-CE601D325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7E97AC1-48E7-4BAB-9127-0CFB96EE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5FB6511-3EEF-4902-9557-96CB094E3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93150B7-C929-4367-8BB2-D65AC85EA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282DE0C-16BE-4800-A50C-D1437BA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0D7A01E-AED9-4B53-AA26-FE15798D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4FC2628-3FC0-4DFD-B81C-BAEC0D34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84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E78DF-79B8-4834-AB04-A792411B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BEA7A77-6F55-497A-A70B-DD68D1AC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943E425-6F64-4A61-85C0-170314DF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A6D6C8E-94A9-4EDA-9807-16C1D3F3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67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B69B4AC-588F-4714-A586-87438385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AC4F811-581B-4AB8-9406-3E51A5E8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E9A36E2-446F-468E-BABB-F6439AE2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85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F9981-8C9C-4238-998B-131EC086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8EF087E-3DF4-4827-B696-1275E812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3513E80-2D01-427C-BEFE-46F6FDBB9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A47FADC-708A-49B4-854B-EC5966E2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2B9469-44E5-4773-8B8A-9C6B5AF3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13D0DA-EDE6-4D19-83FA-E16D70B1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91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1ADAD-6E62-4CDF-BA79-C716C756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60C8B33-F1AA-4DD8-A81B-3214A9F43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927842B-ED14-43DD-97B7-F0B4C704F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61928D7-54D3-481C-9E4E-6CC2568D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7B72397-57B6-44A6-B8D2-03F66A4F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14C46CA-B13E-4860-BA83-A59A71B3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0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514041-CDC6-4F9B-AA09-74B7ABFD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1BBA9B6-37BD-45E0-BE21-54DB70B2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36B212-082D-4D49-BBDA-F1B423DFC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89C3-6046-4F3C-93DA-EB685064F934}" type="datetimeFigureOut">
              <a:rPr lang="pt-PT" smtClean="0"/>
              <a:t>06/06/2021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89A2935-86E0-445C-8977-4F25E5BA0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D68CDA-25E8-4686-BEEB-51CCC3B0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A47-670E-476A-9A5C-5DE40A4F15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6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sdeportugal.info/" TargetMode="External"/><Relationship Id="rId2" Type="http://schemas.openxmlformats.org/officeDocument/2006/relationships/hyperlink" Target="https://pt.wikipedia.org/wiki/Grif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ara-baixosabor.pt/especie/6" TargetMode="External"/><Relationship Id="rId5" Type="http://schemas.openxmlformats.org/officeDocument/2006/relationships/hyperlink" Target="https://badoca.com/grifo/" TargetMode="External"/><Relationship Id="rId4" Type="http://schemas.openxmlformats.org/officeDocument/2006/relationships/hyperlink" Target="https://www.zoo.pt/pt/conhecer/animais/aves/gri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céu, exterior, pássaro, ave de rapina&#10;&#10;Descrição gerada automaticamente">
            <a:extLst>
              <a:ext uri="{FF2B5EF4-FFF2-40B4-BE49-F238E27FC236}">
                <a16:creationId xmlns:a16="http://schemas.microsoft.com/office/drawing/2014/main" id="{EB3B78C9-DDC8-498E-A259-DCC41F00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2" b="7098"/>
          <a:stretch/>
        </p:blipFill>
        <p:spPr>
          <a:xfrm>
            <a:off x="544513" y="1335088"/>
            <a:ext cx="7607300" cy="42576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A142B2B-9353-49ED-A9F4-E5C6AFD72B8B}"/>
              </a:ext>
            </a:extLst>
          </p:cNvPr>
          <p:cNvSpPr/>
          <p:nvPr/>
        </p:nvSpPr>
        <p:spPr>
          <a:xfrm>
            <a:off x="544513" y="4740275"/>
            <a:ext cx="7607300" cy="8524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PT" sz="13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Aves da Minha Terra</a:t>
            </a:r>
            <a:endParaRPr lang="pt-PT" sz="130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4A019B-6F64-483F-B62B-2766A7560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pt-PT"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Grifo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0680D-5297-44AB-A106-BFDA2CCFF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5877" y="4577370"/>
            <a:ext cx="2446465" cy="1546704"/>
          </a:xfrm>
        </p:spPr>
        <p:txBody>
          <a:bodyPr>
            <a:normAutofit/>
          </a:bodyPr>
          <a:lstStyle/>
          <a:p>
            <a:pPr algn="l"/>
            <a:r>
              <a:rPr lang="pt-PT" sz="1600" b="1" dirty="0"/>
              <a:t>Realizado por:</a:t>
            </a:r>
          </a:p>
          <a:p>
            <a:pPr algn="l"/>
            <a:r>
              <a:rPr lang="pt-PT" sz="1600" dirty="0"/>
              <a:t>Turma P7</a:t>
            </a:r>
          </a:p>
          <a:p>
            <a:pPr algn="l"/>
            <a:r>
              <a:rPr lang="pt-PT" sz="1600" dirty="0"/>
              <a:t>4º ano</a:t>
            </a:r>
          </a:p>
          <a:p>
            <a:pPr algn="l"/>
            <a:r>
              <a:rPr lang="pt-PT" sz="1600" dirty="0"/>
              <a:t>Abril 2021</a:t>
            </a:r>
          </a:p>
        </p:txBody>
      </p:sp>
    </p:spTree>
    <p:extLst>
      <p:ext uri="{BB962C8B-B14F-4D97-AF65-F5344CB8AC3E}">
        <p14:creationId xmlns:p14="http://schemas.microsoft.com/office/powerpoint/2010/main" val="383781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4418F-1CF3-460B-9D1C-6684541D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Bibliografia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7826D6-0FCC-4F32-B0B5-A2B5C480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hlinkClick r:id="rId2"/>
              </a:rPr>
              <a:t>https://pt.wikipedia.org/wiki/Grifo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3"/>
              </a:rPr>
              <a:t>http://www.avesdeportugal.info/</a:t>
            </a: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>
                <a:hlinkClick r:id="rId4"/>
              </a:rPr>
              <a:t>https://www.zoo.pt/pt/conhecer/animais/aves/grifo/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5"/>
              </a:rPr>
              <a:t>https://badoca.com/grifo/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6"/>
              </a:rPr>
              <a:t>http://ciara-baixosabor.pt/especie/6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91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6F856-E7F5-4983-AC34-6C25EEE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Nome comum e científico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35DEB1-30AD-4CFB-8362-2A0703E62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Nome comum: Grifo</a:t>
            </a:r>
          </a:p>
          <a:p>
            <a:endParaRPr lang="pt-PT" dirty="0"/>
          </a:p>
          <a:p>
            <a:r>
              <a:rPr lang="pt-PT" dirty="0"/>
              <a:t>Nome científico: </a:t>
            </a:r>
            <a:r>
              <a:rPr lang="pt-PT" i="1" dirty="0" err="1"/>
              <a:t>Gyps</a:t>
            </a:r>
            <a:r>
              <a:rPr lang="pt-PT" i="1" dirty="0"/>
              <a:t> </a:t>
            </a:r>
            <a:r>
              <a:rPr lang="pt-PT" i="1" dirty="0" err="1"/>
              <a:t>fulvus</a:t>
            </a:r>
            <a:endParaRPr lang="pt-PT" i="1" dirty="0"/>
          </a:p>
          <a:p>
            <a:endParaRPr lang="pt-PT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9E427F-E720-444E-B6FE-3295A217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2300288"/>
            <a:ext cx="5810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A4851-F471-44E5-ABFD-EC1B8EE5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Habitat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2B51CB-D8FA-4D84-8193-1E1C3C79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Grande variedade de zonas, preferencialmente abertas com poucas ou nenhumas árvores, planícies, montanhas ou planaltos montanhosos.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53512E-BA88-40C4-80A3-81858288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5" y="3217117"/>
            <a:ext cx="4876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119A1-23CB-4185-9E6F-F0E9C69C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Caraterísticas morfológicas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563384-B8C7-4CCC-998A-A2019B0D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Caraterísticas morfológicas: O grifo é uma ave de grande porte que chega a medir até 1 metro de comprimento e 2,7 metros de envergadura, pesando de 6 a 12 kg. A plumagem é acastanhada nas faces superiores e inferiores. As extremidades das asas são facilmente visíveis, de cor preta e reviradas para cima. Possuem o pescoço claro com um colar branco e penugento.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56369E-CAAE-46EF-A79D-3B2A5AED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17" y="3770101"/>
            <a:ext cx="4156787" cy="30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19DE6-A645-4B81-9CF6-44C8329A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Distribuição e abundância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2471005-6C28-47E5-934A-92564D8BF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Distribuição e abundância: de matura IBA “Portas de Ródão e Valmourão” com uma área de 4215ha, possui a maior colónia de Grifos em território nacional (</a:t>
            </a:r>
            <a:r>
              <a:rPr lang="pt-PT" dirty="0" err="1"/>
              <a:t>Gyps</a:t>
            </a:r>
            <a:r>
              <a:rPr lang="pt-PT" dirty="0"/>
              <a:t> </a:t>
            </a:r>
            <a:r>
              <a:rPr lang="pt-PT" dirty="0" err="1"/>
              <a:t>fulvus</a:t>
            </a:r>
            <a:r>
              <a:rPr lang="pt-PT" dirty="0"/>
              <a:t>) – Espécie em situação de quase ameaçada, tendo sido observados cerca de 60 indivíduos entre Vila Velha e Proença-a-Nova, bem como outras espécies rupícolas ameaçadas: a cegonha-preta e a águia-perdigueira.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057149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7F3FA-378A-470B-BB84-86EAAC08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Estatuto de conservação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3384A42-E789-448D-B6FA-8165C59B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Estatuto de conservação: Espécie em situação de quase ameaçada – NT.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8A23F4-37DC-4724-A168-CE3F7BA1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7" y="2538704"/>
            <a:ext cx="685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997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ACE7D-FD62-44ED-B0C4-193B087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Alimentação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A6DD5B-8F39-4270-8E0C-D86F3AC7C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Espécie necrófaga. Alimenta-se de músculos e vísceras de mamíferos de médio a grande porte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1DF6FA-9F1F-4C66-B4BC-816520EB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2977032"/>
            <a:ext cx="4599797" cy="23603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297AD2-0896-4EBD-9B15-DC7FA94A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24" y="3898330"/>
            <a:ext cx="4447592" cy="29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75F9F-D523-451A-9F80-95CA6BCB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Reprodução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082B37-EEE8-4CE1-A1AD-CA99E1E9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reprodução em habitat natural é mais frequente entre dezembro e março. Antes da cópula, o macho corteja a fêmea em terra. Faz o ninho em saliências ou em pequenas grutas nas escarpas. Nidifica em colónias onde se juntam cerca de 20 casais, podendo ir até aos 150. Macho e fêmea incubam o ovo e alimentam a cria com alimento semi-digerido.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1A6A74-1385-473A-A991-E5441421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76" y="3722914"/>
            <a:ext cx="305499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1807-91C3-49CA-B4BB-C3E0C67E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Curiosidades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B0094E-837F-41FF-A248-48E6F127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7" y="1505113"/>
            <a:ext cx="4491087" cy="5140783"/>
          </a:xfrm>
        </p:spPr>
        <p:txBody>
          <a:bodyPr/>
          <a:lstStyle/>
          <a:p>
            <a:r>
              <a:rPr lang="pt-PT" dirty="0"/>
              <a:t>Os grifos são elementos presentes em diversas mitologias, contudo, é na mitologia grega que eles são mais reconhecidos (até hoje) e possuem mais detalhes. Mas a figura do grifo – aparentemente – surgiu no Oriente Médio, onde os babilônios, assírios e persas “deram vida” a esta criatura em pinturas e esculturas.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E7D54B-71B3-405A-80E2-A043704B1DCE}"/>
              </a:ext>
            </a:extLst>
          </p:cNvPr>
          <p:cNvSpPr/>
          <p:nvPr/>
        </p:nvSpPr>
        <p:spPr>
          <a:xfrm>
            <a:off x="4751109" y="1690688"/>
            <a:ext cx="7290064" cy="4955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332F14-2E06-4291-B500-478EA8AE09B1}"/>
              </a:ext>
            </a:extLst>
          </p:cNvPr>
          <p:cNvSpPr txBox="1"/>
          <p:nvPr/>
        </p:nvSpPr>
        <p:spPr>
          <a:xfrm>
            <a:off x="4483628" y="-292231"/>
            <a:ext cx="528254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dirty="0"/>
              <a:t>Eles são definidos como criaturas lendárias, com as seguintes características:</a:t>
            </a:r>
          </a:p>
          <a:p>
            <a:endParaRPr lang="pt-PT" dirty="0"/>
          </a:p>
          <a:p>
            <a:r>
              <a:rPr lang="pt-PT" dirty="0"/>
              <a:t>Seres alados (ou seja, possuem asas).</a:t>
            </a:r>
          </a:p>
          <a:p>
            <a:endParaRPr lang="pt-PT" dirty="0"/>
          </a:p>
          <a:p>
            <a:r>
              <a:rPr lang="pt-PT" dirty="0"/>
              <a:t>Possuem um corpo de leão.</a:t>
            </a:r>
          </a:p>
          <a:p>
            <a:endParaRPr lang="pt-PT" dirty="0"/>
          </a:p>
          <a:p>
            <a:r>
              <a:rPr lang="pt-PT" dirty="0"/>
              <a:t>Possuem a cabeça de uma águia.</a:t>
            </a:r>
          </a:p>
          <a:p>
            <a:endParaRPr lang="pt-PT" dirty="0"/>
          </a:p>
          <a:p>
            <a:r>
              <a:rPr lang="pt-PT" dirty="0"/>
              <a:t>Têm o dorso coberto de penas.</a:t>
            </a:r>
          </a:p>
          <a:p>
            <a:endParaRPr lang="pt-PT" dirty="0"/>
          </a:p>
          <a:p>
            <a:r>
              <a:rPr lang="pt-PT" dirty="0"/>
              <a:t>Suas patas são descritas como enormes.</a:t>
            </a:r>
          </a:p>
          <a:p>
            <a:endParaRPr lang="pt-PT" dirty="0"/>
          </a:p>
          <a:p>
            <a:r>
              <a:rPr lang="pt-PT" dirty="0"/>
              <a:t>Os grifos na Grécia</a:t>
            </a:r>
          </a:p>
          <a:p>
            <a:endParaRPr lang="pt-PT" dirty="0"/>
          </a:p>
          <a:p>
            <a:r>
              <a:rPr lang="pt-PT" dirty="0"/>
              <a:t>Na Grécia, dizia-se que os grifos eram usados pelos deuses como guardiões, pois eram criaturas fortes e ferozes, que assustavam e podiam chegar a enfrentar as pessoas para cumprir a missão para qual eram designados. Por exemplo: Dionísio utilizava os grifos para proteger sua famosa cratera de vinho, já Apolo tratava-os como guardiões dos seus tesouros no país de hiperbóreos, na Cítia. O poderoso Zeus, deus dos trovões, tratava os grifos como seus cães de guarda – dizia-se, inclusive, que os grifos pertenciam à ele.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92F959-243A-4BC7-920D-2FDD9491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240" y="421319"/>
            <a:ext cx="2616708" cy="26167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AFF8645-5CAF-4203-A9AE-996DFCAA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293" y="3607869"/>
            <a:ext cx="2434756" cy="30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502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560</Words>
  <Application>Microsoft Office PowerPoint</Application>
  <PresentationFormat>Ecrã Panorâmico</PresentationFormat>
  <Paragraphs>46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O Grifo </vt:lpstr>
      <vt:lpstr>Nome comum e científico</vt:lpstr>
      <vt:lpstr>Habitat</vt:lpstr>
      <vt:lpstr>Caraterísticas morfológicas</vt:lpstr>
      <vt:lpstr>Distribuição e abundância</vt:lpstr>
      <vt:lpstr>Estatuto de conservação</vt:lpstr>
      <vt:lpstr>Alimentação </vt:lpstr>
      <vt:lpstr>Reprodução </vt:lpstr>
      <vt:lpstr>Curiosidades 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Grifo</dc:title>
  <dc:creator>Marcos</dc:creator>
  <cp:lastModifiedBy>Fátima Delgado</cp:lastModifiedBy>
  <cp:revision>17</cp:revision>
  <dcterms:created xsi:type="dcterms:W3CDTF">2021-04-18T11:42:05Z</dcterms:created>
  <dcterms:modified xsi:type="dcterms:W3CDTF">2021-06-06T19:30:25Z</dcterms:modified>
</cp:coreProperties>
</file>