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66" r:id="rId4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2" y="22608"/>
            <a:ext cx="8926650" cy="6750331"/>
            <a:chOff x="144897" y="104932"/>
            <a:chExt cx="8926650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Jardim de infância de Castanheira do Vouga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897" y="4230886"/>
              <a:ext cx="5474661" cy="249095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 </a:t>
              </a:r>
            </a:p>
            <a:p>
              <a:pPr algn="just"/>
              <a:r>
                <a:rPr lang="pt-PT" sz="1400" dirty="0">
                  <a:solidFill>
                    <a:schemeClr val="tx1"/>
                  </a:solidFill>
                </a:rPr>
                <a:t>O macho é completamente preto, com exceção do bico e à volta do olho que tem uma cor amarela, e faz vocalizações diferentes umas das outras.  a fêmea é de cor castanha. Faz os ninhos nos bosques e jardins, e o ninho tem forma de taça e constrói com ervas e lama. Faz o ninho em arvores que têm folha todo o ano como a laranjeira. Põe três a cinco ovos de cor verde-azulados salpicados com pequenas manchas vermelho-acastanhadas. Podem permanecer no seu território durante todo o ano se o clima não for muto frio e tenha alimento disponível durante o inverno. É ameaçado pelo gato doméstico, raposas e as aves de rapina.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897" y="605514"/>
              <a:ext cx="5474661" cy="25599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400" b="1" dirty="0">
                  <a:solidFill>
                    <a:schemeClr val="tx1"/>
                  </a:solidFill>
                </a:rPr>
                <a:t>Nome Comum </a:t>
              </a:r>
              <a:r>
                <a:rPr lang="pt-PT" sz="1400" dirty="0">
                  <a:solidFill>
                    <a:srgbClr val="2C2F34"/>
                  </a:solidFill>
                  <a:latin typeface="-apple-system"/>
                </a:rPr>
                <a:t>Melro Preto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897" y="2962972"/>
              <a:ext cx="5474661" cy="114375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</a:t>
              </a:r>
            </a:p>
            <a:p>
              <a:r>
                <a:rPr lang="pt-PT" sz="1400" dirty="0">
                  <a:solidFill>
                    <a:schemeClr val="tx1"/>
                  </a:solidFill>
                </a:rPr>
                <a:t>O Melro-preto encontra-se distribuído por todo o País, pode ser observado em zonas que apresentem algum tipo de vegetação, inclusive em áreas urbanas.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897" y="985660"/>
              <a:ext cx="5474661" cy="3833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  </a:t>
              </a:r>
              <a:r>
                <a:rPr lang="pt-PT" sz="1400" dirty="0" err="1">
                  <a:solidFill>
                    <a:srgbClr val="2C2F34"/>
                  </a:solidFill>
                  <a:latin typeface="-apple-system"/>
                </a:rPr>
                <a:t>Turdus</a:t>
              </a:r>
              <a:r>
                <a:rPr lang="pt-PT" sz="1400" dirty="0">
                  <a:solidFill>
                    <a:srgbClr val="2C2F34"/>
                  </a:solidFill>
                  <a:latin typeface="-apple-system"/>
                </a:rPr>
                <a:t> </a:t>
              </a:r>
              <a:r>
                <a:rPr lang="pt-PT" sz="1400" dirty="0" err="1">
                  <a:solidFill>
                    <a:srgbClr val="2C2F34"/>
                  </a:solidFill>
                  <a:latin typeface="-apple-system"/>
                </a:rPr>
                <a:t>merula</a:t>
              </a:r>
              <a:r>
                <a:rPr lang="pt-PT" sz="1400" dirty="0">
                  <a:solidFill>
                    <a:srgbClr val="2C2F34"/>
                  </a:solidFill>
                  <a:latin typeface="-apple-system"/>
                </a:rPr>
                <a:t> 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897" y="1482117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Estatuto de conservação </a:t>
              </a:r>
              <a:r>
                <a:rPr lang="pt-PT" sz="1400" dirty="0">
                  <a:solidFill>
                    <a:schemeClr val="tx1"/>
                  </a:solidFill>
                </a:rPr>
                <a:t>É</a:t>
              </a:r>
              <a:r>
                <a:rPr lang="pt-PT" sz="1400" i="0" dirty="0"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 </a:t>
              </a:r>
              <a:r>
                <a:rPr lang="pt-PT" sz="1400" dirty="0">
                  <a:solidFill>
                    <a:schemeClr val="tx1"/>
                  </a:solidFill>
                </a:rPr>
                <a:t>uma espécie não ameaçada em Portugal</a:t>
              </a:r>
              <a:r>
                <a:rPr lang="pt-PT" sz="1400" i="0" dirty="0"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897" y="2037240"/>
              <a:ext cx="5474661" cy="80157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Alimentação</a:t>
              </a:r>
            </a:p>
            <a:p>
              <a:r>
                <a:rPr lang="pt-PT" sz="1400" dirty="0">
                  <a:solidFill>
                    <a:schemeClr val="tx1"/>
                  </a:solidFill>
                </a:rPr>
                <a:t>Come muitos e variados insetos, vermes e frutos. Podem ainda comer pequenos peixes, tritões, girinos, lagartixas.</a:t>
              </a:r>
            </a:p>
            <a:p>
              <a:endParaRPr lang="pt-PT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Águeda</a:t>
              </a:r>
            </a:p>
          </p:txBody>
        </p:sp>
      </p:grpSp>
      <p:pic>
        <p:nvPicPr>
          <p:cNvPr id="1026" name="Picture 2" descr="Nenhuma descrição de foto disponível.">
            <a:extLst>
              <a:ext uri="{FF2B5EF4-FFF2-40B4-BE49-F238E27FC236}">
                <a16:creationId xmlns:a16="http://schemas.microsoft.com/office/drawing/2014/main" id="{1725CFA5-D54B-4461-9E5D-892DF508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7" y="842085"/>
            <a:ext cx="3107479" cy="22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de ser uma imagem de ave e natureza">
            <a:extLst>
              <a:ext uri="{FF2B5EF4-FFF2-40B4-BE49-F238E27FC236}">
                <a16:creationId xmlns:a16="http://schemas.microsoft.com/office/drawing/2014/main" id="{EE712DD6-F7A9-4415-91FA-374AC837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87" y="4058939"/>
            <a:ext cx="1930917" cy="25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1" y="22608"/>
            <a:ext cx="8926651" cy="6750331"/>
            <a:chOff x="144896" y="104932"/>
            <a:chExt cx="8926651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Jardim de infância de Castanheira do Vouga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896" y="3719276"/>
              <a:ext cx="5474661" cy="30025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Ameaças/curiosidades </a:t>
              </a:r>
            </a:p>
            <a:p>
              <a:pPr algn="just"/>
              <a:r>
                <a:rPr lang="pt-PT" sz="1400" dirty="0">
                  <a:solidFill>
                    <a:schemeClr val="tx1"/>
                  </a:solidFill>
                </a:rPr>
                <a:t>é uma ave pequena e elegante, vive no campo e adapta-se a áreas urbanas procurando alimento em zonas pavimentadas, tais como parques de estacionamento. As suas patas são altas e finas e mexe-se muito rápido, tem um bico fino. As suas penas são de cor cinza em cima e branca na parte debaixo, cara branca e pescoço preto. Gosta de andar no chão a debicar e baloiça a cauda </a:t>
              </a:r>
              <a:r>
                <a:rPr lang="pt-PT" sz="1400" b="0" i="0" dirty="0">
                  <a:solidFill>
                    <a:srgbClr val="000000"/>
                  </a:solidFill>
                  <a:effectLst/>
                  <a:latin typeface="Lora"/>
                </a:rPr>
                <a:t>preta e branca abana constantemente.</a:t>
              </a:r>
              <a:r>
                <a:rPr lang="pt-PT" sz="1400" dirty="0">
                  <a:solidFill>
                    <a:schemeClr val="tx1"/>
                  </a:solidFill>
                </a:rPr>
                <a:t> Faz o ninho em buracos de paredes de casas de pedra ou outros buracos que encontre.</a:t>
              </a:r>
              <a:r>
                <a:rPr lang="pt-PT" sz="1400" b="0" i="0" dirty="0">
                  <a:solidFill>
                    <a:srgbClr val="212121"/>
                  </a:solidFill>
                  <a:effectLst/>
                  <a:latin typeface="-apple-system"/>
                </a:rPr>
                <a:t> A plumagem quando faz os ninhos muda e fica no peito com um babete preto que vai até ao queixo, no inverno esta mancha fica maior.</a:t>
              </a:r>
              <a:endParaRPr lang="pt-PT" sz="14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94865" y="660056"/>
              <a:ext cx="5474661" cy="25599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Comum </a:t>
              </a:r>
              <a:r>
                <a:rPr lang="pt-PT" sz="1400" dirty="0">
                  <a:solidFill>
                    <a:schemeClr val="tx1"/>
                  </a:solidFill>
                </a:rPr>
                <a:t>Alvéola branca  e também conhecida como lavandeira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897" y="2962972"/>
              <a:ext cx="5474661" cy="6321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 </a:t>
              </a:r>
              <a:r>
                <a:rPr lang="pt-PT" sz="1400" dirty="0">
                  <a:solidFill>
                    <a:schemeClr val="tx1"/>
                  </a:solidFill>
                </a:rPr>
                <a:t>vive todo o ano em Portugal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897" y="985660"/>
              <a:ext cx="5474661" cy="3833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 </a:t>
              </a:r>
              <a:r>
                <a:rPr lang="pt-PT" sz="1600" dirty="0" err="1">
                  <a:solidFill>
                    <a:schemeClr val="tx1"/>
                  </a:solidFill>
                </a:rPr>
                <a:t>Motacilla</a:t>
              </a:r>
              <a:r>
                <a:rPr lang="pt-PT" sz="1600" dirty="0">
                  <a:solidFill>
                    <a:schemeClr val="tx1"/>
                  </a:solidFill>
                </a:rPr>
                <a:t> alba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897" y="1482117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Estatuto de conservação </a:t>
              </a:r>
              <a:r>
                <a:rPr lang="pt-PT" sz="1400" dirty="0">
                  <a:solidFill>
                    <a:schemeClr val="tx1"/>
                  </a:solidFill>
                </a:rPr>
                <a:t>não existe problemas de desaparecer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897" y="2037240"/>
              <a:ext cx="5474661" cy="80157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Alimentação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400" dirty="0">
                  <a:solidFill>
                    <a:schemeClr val="tx1"/>
                  </a:solidFill>
                </a:rPr>
                <a:t>alimenta-se </a:t>
              </a:r>
              <a:r>
                <a:rPr lang="pt-PT" sz="1400" b="0" i="0" dirty="0">
                  <a:solidFill>
                    <a:srgbClr val="000000"/>
                  </a:solidFill>
                  <a:effectLst/>
                  <a:latin typeface="Lora"/>
                </a:rPr>
                <a:t>de invertebrados que capturam no solo, sobre a vegetação e </a:t>
              </a:r>
              <a:r>
                <a:rPr lang="pt-PT" sz="1400" dirty="0">
                  <a:solidFill>
                    <a:schemeClr val="tx1"/>
                  </a:solidFill>
                </a:rPr>
                <a:t>de insetos</a:t>
              </a:r>
              <a:r>
                <a:rPr lang="pt-PT" sz="1400" dirty="0">
                  <a:solidFill>
                    <a:srgbClr val="000000"/>
                  </a:solidFill>
                  <a:latin typeface="Lora"/>
                </a:rPr>
                <a:t> na </a:t>
              </a:r>
              <a:r>
                <a:rPr lang="pt-PT" sz="1400" b="0" i="0" dirty="0">
                  <a:solidFill>
                    <a:srgbClr val="000000"/>
                  </a:solidFill>
                  <a:effectLst/>
                  <a:latin typeface="Lora"/>
                </a:rPr>
                <a:t>superfície da água ou a voar.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Águeda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E9AF888-FBA6-4A73-A701-F4E639DBF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2490" r="18838" b="8090"/>
          <a:stretch/>
        </p:blipFill>
        <p:spPr>
          <a:xfrm>
            <a:off x="6147184" y="3967894"/>
            <a:ext cx="2424223" cy="26668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6AF9A40-BF72-4B54-9338-7F87E5B39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9429" r="17036" b="11156"/>
          <a:stretch/>
        </p:blipFill>
        <p:spPr>
          <a:xfrm>
            <a:off x="5741313" y="787129"/>
            <a:ext cx="3244047" cy="28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69" y="22608"/>
            <a:ext cx="8926653" cy="6750331"/>
            <a:chOff x="144894" y="104932"/>
            <a:chExt cx="892665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Jardim de infância de Castanheira do Vouga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896" y="4074551"/>
              <a:ext cx="5474661" cy="264728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Ameaças/curiosidades </a:t>
              </a:r>
            </a:p>
            <a:p>
              <a:pPr algn="just"/>
              <a:r>
                <a:rPr lang="pt-PT" sz="1400" dirty="0">
                  <a:solidFill>
                    <a:srgbClr val="000000"/>
                  </a:solidFill>
                  <a:latin typeface="Lora"/>
                </a:rPr>
                <a:t>é uma pequena ave que se reconhece facilmente pela mancha alaranjada que tem no peito. É uma ave de canto melodioso e que está sempre a cantar.</a:t>
              </a:r>
            </a:p>
            <a:p>
              <a:pPr algn="just"/>
              <a:r>
                <a:rPr lang="pt-PT" sz="1400" dirty="0">
                  <a:solidFill>
                    <a:srgbClr val="000000"/>
                  </a:solidFill>
                  <a:latin typeface="Lora"/>
                </a:rPr>
                <a:t>Fazem os ninhos em buracos no solo, muros, por entre raízes de árvores velhas e no interior de casas abandonadas ou noutros locais em que a entrada do ninho fique escondida. O ninho é grande, feito com folhas secas, musgo, ervas e pequenas folhas, e por dentro com material mais fofinho que encontra. Põe 4 a 6 ovos brancos ou ligeiramente azulados, com um número variável de pequenas manchas avermelhadas.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94865" y="532726"/>
              <a:ext cx="5474661" cy="44191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Nome Comum </a:t>
              </a:r>
              <a:r>
                <a:rPr lang="pt-PT" sz="1400" dirty="0">
                  <a:solidFill>
                    <a:schemeClr val="tx1"/>
                  </a:solidFill>
                </a:rPr>
                <a:t>O pisco-de-peito-ruivo também chamado em alguns locais de  pintarroxo, papo-ruivo ou papo-roxo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894" y="3076877"/>
              <a:ext cx="5474661" cy="88060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 </a:t>
              </a:r>
              <a:r>
                <a:rPr lang="pt-PT" sz="1400" dirty="0">
                  <a:solidFill>
                    <a:schemeClr val="tx1"/>
                  </a:solidFill>
                </a:rPr>
                <a:t>em Portugal e podem ser avistados durante todo o ano, tanto em bosques como em jardins e parques urbanos. No sul do país encontram-se mais no outono e inverno, e no norte são mais comuns na primavera e verão.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896" y="1036720"/>
              <a:ext cx="5474661" cy="3833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 </a:t>
              </a:r>
              <a:r>
                <a:rPr lang="pt-PT" sz="1400" i="1" dirty="0" err="1">
                  <a:solidFill>
                    <a:srgbClr val="202122"/>
                  </a:solidFill>
                  <a:latin typeface="Arial" panose="020B0604020202020204" pitchFamily="34" charset="0"/>
                </a:rPr>
                <a:t>Erithacus</a:t>
              </a:r>
              <a:r>
                <a:rPr lang="pt-PT" sz="1400" i="1" dirty="0">
                  <a:solidFill>
                    <a:srgbClr val="202122"/>
                  </a:solidFill>
                  <a:latin typeface="Arial" panose="020B0604020202020204" pitchFamily="34" charset="0"/>
                </a:rPr>
                <a:t> </a:t>
              </a:r>
              <a:r>
                <a:rPr lang="pt-PT" sz="1400" i="1" dirty="0" err="1">
                  <a:solidFill>
                    <a:srgbClr val="202122"/>
                  </a:solidFill>
                  <a:latin typeface="Arial" panose="020B0604020202020204" pitchFamily="34" charset="0"/>
                </a:rPr>
                <a:t>rubecula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897" y="1420039"/>
              <a:ext cx="5474661" cy="88060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Estatuto de conservação </a:t>
              </a:r>
              <a:r>
                <a:rPr lang="pt-PT" sz="1400" dirty="0">
                  <a:solidFill>
                    <a:schemeClr val="tx1"/>
                  </a:solidFill>
                </a:rPr>
                <a:t>não existe problemas de desaparecer mas são frequentemente capturadas em armadilhas para serem vendidas como petiscos em cafés e restaurantes ou para serem mantidas em cativeiro.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894" y="2300642"/>
              <a:ext cx="5474661" cy="69367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Alimentação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400" dirty="0">
                  <a:solidFill>
                    <a:schemeClr val="tx1"/>
                  </a:solidFill>
                </a:rPr>
                <a:t>alimenta-se de Insetos, aranhas, minhocas e caracóis. No outono e no inverno come bagas e outros frutos.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Águeda</a:t>
              </a:r>
            </a:p>
          </p:txBody>
        </p:sp>
      </p:grpSp>
      <p:pic>
        <p:nvPicPr>
          <p:cNvPr id="3074" name="Picture 2" descr="Pode ser uma imagem de ave e natureza">
            <a:extLst>
              <a:ext uri="{FF2B5EF4-FFF2-40B4-BE49-F238E27FC236}">
                <a16:creationId xmlns:a16="http://schemas.microsoft.com/office/drawing/2014/main" id="{08AD2BC4-6537-4872-BA14-001C16AE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64" y="1126003"/>
            <a:ext cx="2445735" cy="18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de ser uma imagem de ave e natureza">
            <a:extLst>
              <a:ext uri="{FF2B5EF4-FFF2-40B4-BE49-F238E27FC236}">
                <a16:creationId xmlns:a16="http://schemas.microsoft.com/office/drawing/2014/main" id="{A72DC883-EA62-45F6-8A27-0D8982EA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14" y="4459013"/>
            <a:ext cx="2553385" cy="177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09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649</Words>
  <Application>Microsoft Office PowerPoint</Application>
  <PresentationFormat>Apresentação no Ecrã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Lora</vt:lpstr>
      <vt:lpstr>verdana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HP</cp:lastModifiedBy>
  <cp:revision>39</cp:revision>
  <cp:lastPrinted>2019-12-11T12:42:31Z</cp:lastPrinted>
  <dcterms:created xsi:type="dcterms:W3CDTF">2019-02-05T21:01:01Z</dcterms:created>
  <dcterms:modified xsi:type="dcterms:W3CDTF">2021-04-14T09:20:09Z</dcterms:modified>
</cp:coreProperties>
</file>