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7" r:id="rId4"/>
    <p:sldId id="263" r:id="rId5"/>
    <p:sldId id="265" r:id="rId6"/>
  </p:sldIdLst>
  <p:sldSz cx="9144000" cy="6858000" type="screen4x3"/>
  <p:notesSz cx="7053263" cy="10180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69" d="100"/>
          <a:sy n="69" d="100"/>
        </p:scale>
        <p:origin x="118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18/05/2021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211521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18/05/2021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294382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18/05/2021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103993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AA4CFF22-EE45-4F5C-B173-8DF8255B900F}" type="datetimeFigureOut">
              <a:rPr lang="pt-PT" smtClean="0"/>
              <a:t>18/05/2021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78673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AA4CFF22-EE45-4F5C-B173-8DF8255B900F}" type="datetimeFigureOut">
              <a:rPr lang="pt-PT" smtClean="0"/>
              <a:t>18/05/2021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731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AA4CFF22-EE45-4F5C-B173-8DF8255B900F}" type="datetimeFigureOut">
              <a:rPr lang="pt-PT" smtClean="0"/>
              <a:t>18/05/2021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79966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AA4CFF22-EE45-4F5C-B173-8DF8255B900F}" type="datetimeFigureOut">
              <a:rPr lang="pt-PT" smtClean="0"/>
              <a:t>18/05/2021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23251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AA4CFF22-EE45-4F5C-B173-8DF8255B900F}" type="datetimeFigureOut">
              <a:rPr lang="pt-PT" smtClean="0"/>
              <a:t>18/05/2021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112696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CFF22-EE45-4F5C-B173-8DF8255B900F}" type="datetimeFigureOut">
              <a:rPr lang="pt-PT" smtClean="0"/>
              <a:t>18/05/2021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84832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18/05/2021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116442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AA4CFF22-EE45-4F5C-B173-8DF8255B900F}" type="datetimeFigureOut">
              <a:rPr lang="pt-PT" smtClean="0"/>
              <a:t>18/05/2021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E61CC23-B1AE-4F8D-81B9-8D22F2164954}" type="slidenum">
              <a:rPr lang="pt-PT" smtClean="0"/>
              <a:t>‹#›</a:t>
            </a:fld>
            <a:endParaRPr lang="pt-PT"/>
          </a:p>
        </p:txBody>
      </p:sp>
    </p:spTree>
    <p:extLst>
      <p:ext uri="{BB962C8B-B14F-4D97-AF65-F5344CB8AC3E}">
        <p14:creationId xmlns:p14="http://schemas.microsoft.com/office/powerpoint/2010/main" val="30600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FF22-EE45-4F5C-B173-8DF8255B900F}" type="datetimeFigureOut">
              <a:rPr lang="pt-PT" smtClean="0"/>
              <a:t>18/05/2021</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1CC23-B1AE-4F8D-81B9-8D22F2164954}" type="slidenum">
              <a:rPr lang="pt-PT" smtClean="0"/>
              <a:t>‹#›</a:t>
            </a:fld>
            <a:endParaRPr lang="pt-PT"/>
          </a:p>
        </p:txBody>
      </p:sp>
    </p:spTree>
    <p:extLst>
      <p:ext uri="{BB962C8B-B14F-4D97-AF65-F5344CB8AC3E}">
        <p14:creationId xmlns:p14="http://schemas.microsoft.com/office/powerpoint/2010/main" val="2114685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A11C4654-6E4E-4A20-A666-3E4FEA9AF636}"/>
              </a:ext>
            </a:extLst>
          </p:cNvPr>
          <p:cNvGrpSpPr/>
          <p:nvPr/>
        </p:nvGrpSpPr>
        <p:grpSpPr>
          <a:xfrm>
            <a:off x="108678" y="181230"/>
            <a:ext cx="8926643" cy="6616908"/>
            <a:chOff x="144904" y="104932"/>
            <a:chExt cx="8926643" cy="6616908"/>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Escola Luís Madureira</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5" y="3923598"/>
              <a:ext cx="5474661" cy="27982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Ameaças/curiosidades: </a:t>
              </a:r>
              <a:r>
                <a:rPr lang="pt-BR" sz="1600" dirty="0">
                  <a:solidFill>
                    <a:schemeClr val="tx1"/>
                  </a:solidFill>
                </a:rPr>
                <a:t>Tal como acontece com outros pássaros, os parasitas são comuns nesta espécie. Estudos mostram que 88% dos melros-pretos apresentam parasitas intestinais, predominantemente dos géneros Isospora e Capillaria,[69] e que mais de 80% possuem hematozoários (géneros Leucocytozoon, Plasmodium, Haemoproteus e Trypanosoma).</a:t>
              </a:r>
            </a:p>
            <a:p>
              <a:r>
                <a:rPr lang="pt-BR" sz="1600" dirty="0">
                  <a:solidFill>
                    <a:schemeClr val="tx1"/>
                  </a:solidFill>
                </a:rPr>
                <a:t>O melro-preto é muito vulnerável à predação, visto que passa muito do seu tempo no solo em busca de alimento e patrulhando o seu território. Junto a habitações humanas o principal predador desta espécie é o gato doméstico (Felis silvestris catus); noutros locais mais rurais, os predadores são as raposas e as aves de rapina</a:t>
              </a:r>
              <a:r>
                <a:rPr lang="pt-PT" sz="1600" dirty="0">
                  <a:solidFill>
                    <a:schemeClr val="tx1"/>
                  </a:solidFill>
                </a:rPr>
                <a:t>.</a:t>
              </a:r>
            </a:p>
          </p:txBody>
        </p:sp>
        <p:sp>
          <p:nvSpPr>
            <p:cNvPr id="11" name="Retângulo 10">
              <a:extLst>
                <a:ext uri="{FF2B5EF4-FFF2-40B4-BE49-F238E27FC236}">
                  <a16:creationId xmlns:a16="http://schemas.microsoft.com/office/drawing/2014/main" id="{6F6976E2-70E2-4080-9036-DC573FD02254}"/>
                </a:ext>
              </a:extLst>
            </p:cNvPr>
            <p:cNvSpPr/>
            <p:nvPr/>
          </p:nvSpPr>
          <p:spPr>
            <a:xfrm>
              <a:off x="144908"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Melro</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594238"/>
              <a:ext cx="5474661" cy="12493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a:t>
              </a:r>
              <a:r>
                <a:rPr lang="pt-BR" sz="1600" dirty="0">
                  <a:solidFill>
                    <a:schemeClr val="tx1"/>
                  </a:solidFill>
                </a:rPr>
                <a:t> Europa, Norte de África, Médio Oriente, Ásia Meridional e Ásia Oriental.</a:t>
              </a:r>
              <a:endParaRPr lang="pt-PT" sz="1600" dirty="0">
                <a:solidFill>
                  <a:schemeClr val="tx1"/>
                </a:solidFill>
              </a:endParaRP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i="1" dirty="0">
                  <a:solidFill>
                    <a:schemeClr val="tx1"/>
                  </a:solidFill>
                </a:rPr>
                <a:t>Turdus merula</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5" y="1628620"/>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Pouco preocupante </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112129"/>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a:t>
              </a:r>
              <a:r>
                <a:rPr lang="pt-BR" sz="1600" dirty="0">
                  <a:solidFill>
                    <a:schemeClr val="tx1"/>
                  </a:solidFill>
                </a:rPr>
                <a:t> omnívoro, consumindo uma grande variedade de insetos, vermes, bagas e drupas.</a:t>
              </a:r>
              <a:endParaRPr lang="pt-PT" sz="1600" dirty="0">
                <a:solidFill>
                  <a:schemeClr val="tx1"/>
                </a:solidFill>
              </a:endParaRPr>
            </a:p>
            <a:p>
              <a:endParaRPr lang="pt-PT" sz="1600" dirty="0">
                <a:solidFill>
                  <a:schemeClr val="tx1"/>
                </a:solidFill>
              </a:endParaRP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Amadora</a:t>
              </a:r>
            </a:p>
          </p:txBody>
        </p:sp>
      </p:grpSp>
      <p:pic>
        <p:nvPicPr>
          <p:cNvPr id="1026" name="Picture 2" descr="Melro | Aves dos Aç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70" y="972720"/>
            <a:ext cx="3345574" cy="224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6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8679" y="73890"/>
            <a:ext cx="8926642" cy="6784109"/>
          </a:xfrm>
          <a:prstGeom prst="rect">
            <a:avLst/>
          </a:prstGeom>
        </p:spPr>
      </p:pic>
      <p:grpSp>
        <p:nvGrpSpPr>
          <p:cNvPr id="6" name="Agrupar 5">
            <a:extLst>
              <a:ext uri="{FF2B5EF4-FFF2-40B4-BE49-F238E27FC236}">
                <a16:creationId xmlns:a16="http://schemas.microsoft.com/office/drawing/2014/main" id="{A11C4654-6E4E-4A20-A666-3E4FEA9AF636}"/>
              </a:ext>
            </a:extLst>
          </p:cNvPr>
          <p:cNvGrpSpPr/>
          <p:nvPr/>
        </p:nvGrpSpPr>
        <p:grpSpPr>
          <a:xfrm>
            <a:off x="108678" y="181230"/>
            <a:ext cx="8926643" cy="6616908"/>
            <a:chOff x="144904" y="104932"/>
            <a:chExt cx="8926643" cy="6616908"/>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Escola Luís Madureira</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5" y="3923598"/>
              <a:ext cx="5474661" cy="27982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Ameaças/curiosidades: </a:t>
              </a:r>
              <a:r>
                <a:rPr lang="pt-BR" sz="1600" dirty="0">
                  <a:solidFill>
                    <a:schemeClr val="tx1"/>
                  </a:solidFill>
                </a:rPr>
                <a:t>o </a:t>
              </a:r>
              <a:r>
                <a:rPr lang="pt-BR" sz="1600" i="1" dirty="0">
                  <a:solidFill>
                    <a:schemeClr val="tx1"/>
                  </a:solidFill>
                </a:rPr>
                <a:t>Passer domesticus </a:t>
              </a:r>
              <a:r>
                <a:rPr lang="pt-BR" sz="1600" dirty="0">
                  <a:solidFill>
                    <a:schemeClr val="tx1"/>
                  </a:solidFill>
                </a:rPr>
                <a:t>foi introduzido em muitas partes do mundo fora de seu habitat natural, incluindo a América, a África subsaariana, e a Austrália. </a:t>
              </a:r>
              <a:r>
                <a:rPr lang="pt-PT" sz="1600" dirty="0">
                  <a:solidFill>
                    <a:schemeClr val="tx1"/>
                  </a:solidFill>
                </a:rPr>
                <a:t> </a:t>
              </a:r>
            </a:p>
          </p:txBody>
        </p:sp>
        <p:sp>
          <p:nvSpPr>
            <p:cNvPr id="11" name="Retângulo 10">
              <a:extLst>
                <a:ext uri="{FF2B5EF4-FFF2-40B4-BE49-F238E27FC236}">
                  <a16:creationId xmlns:a16="http://schemas.microsoft.com/office/drawing/2014/main" id="{6F6976E2-70E2-4080-9036-DC573FD02254}"/>
                </a:ext>
              </a:extLst>
            </p:cNvPr>
            <p:cNvSpPr/>
            <p:nvPr/>
          </p:nvSpPr>
          <p:spPr>
            <a:xfrm>
              <a:off x="154144"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Pardal</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594238"/>
              <a:ext cx="5474661" cy="12493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a:t>
              </a:r>
              <a:r>
                <a:rPr lang="pt-BR" sz="1600" dirty="0">
                  <a:solidFill>
                    <a:schemeClr val="tx1"/>
                  </a:solidFill>
                </a:rPr>
                <a:t>A maioria das aves são encontradas naturalmente em habitats abertos nos climas mais quentes da África e sul da Eurásia.</a:t>
              </a:r>
              <a:endParaRPr lang="pt-PT" sz="1600" dirty="0">
                <a:solidFill>
                  <a:schemeClr val="tx1"/>
                </a:solidFill>
              </a:endParaRP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i="1" dirty="0">
                  <a:solidFill>
                    <a:schemeClr val="tx1"/>
                  </a:solidFill>
                </a:rPr>
                <a:t>Passer domesticus</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5" y="1628620"/>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não tem</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186017"/>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a:t>
              </a:r>
              <a:r>
                <a:rPr lang="pt-BR" sz="1600" dirty="0">
                  <a:solidFill>
                    <a:schemeClr val="tx1"/>
                  </a:solidFill>
                </a:rPr>
                <a:t>principalmente de sementes, embora também consumam pequenos insetos, especialmente no período de reprodução. </a:t>
              </a:r>
              <a:endParaRPr lang="pt-PT" sz="1600" dirty="0">
                <a:solidFill>
                  <a:schemeClr val="tx1"/>
                </a:solidFill>
              </a:endParaRPr>
            </a:p>
            <a:p>
              <a:endParaRPr lang="pt-PT" sz="1600" dirty="0">
                <a:solidFill>
                  <a:schemeClr val="tx1"/>
                </a:solidFill>
              </a:endParaRP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Amadora</a:t>
              </a:r>
            </a:p>
          </p:txBody>
        </p:sp>
      </p:grpSp>
      <p:pic>
        <p:nvPicPr>
          <p:cNvPr id="2050" name="Picture 2" descr="Pardal - Espécies de Aves - InfoEscola"/>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74029" y="1037247"/>
            <a:ext cx="3361292" cy="224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5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8679" y="73890"/>
            <a:ext cx="8926642" cy="6784109"/>
          </a:xfrm>
          <a:prstGeom prst="rect">
            <a:avLst/>
          </a:prstGeom>
        </p:spPr>
      </p:pic>
      <p:grpSp>
        <p:nvGrpSpPr>
          <p:cNvPr id="6" name="Agrupar 5">
            <a:extLst>
              <a:ext uri="{FF2B5EF4-FFF2-40B4-BE49-F238E27FC236}">
                <a16:creationId xmlns:a16="http://schemas.microsoft.com/office/drawing/2014/main" id="{A11C4654-6E4E-4A20-A666-3E4FEA9AF636}"/>
              </a:ext>
            </a:extLst>
          </p:cNvPr>
          <p:cNvGrpSpPr/>
          <p:nvPr/>
        </p:nvGrpSpPr>
        <p:grpSpPr>
          <a:xfrm>
            <a:off x="108678" y="181230"/>
            <a:ext cx="8926643" cy="6616908"/>
            <a:chOff x="144904" y="104932"/>
            <a:chExt cx="8926643" cy="6616908"/>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Escola Luís Madureira</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5" y="3923598"/>
              <a:ext cx="5474661" cy="27982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Ameaças/curiosidades: Existem várias hipóteses sobre a razão do constante baloiçar da cauda, comportamento característico desta espécie: para confundir as presas, para sinalizar submissão ou para sinalizar um estado de alerta aos predadores. Um estudo de 2006 parece dar suporte à última hipótese.</a:t>
              </a:r>
            </a:p>
          </p:txBody>
        </p:sp>
        <p:sp>
          <p:nvSpPr>
            <p:cNvPr id="11" name="Retângulo 10">
              <a:extLst>
                <a:ext uri="{FF2B5EF4-FFF2-40B4-BE49-F238E27FC236}">
                  <a16:creationId xmlns:a16="http://schemas.microsoft.com/office/drawing/2014/main" id="{6F6976E2-70E2-4080-9036-DC573FD02254}"/>
                </a:ext>
              </a:extLst>
            </p:cNvPr>
            <p:cNvSpPr/>
            <p:nvPr/>
          </p:nvSpPr>
          <p:spPr>
            <a:xfrm>
              <a:off x="144908"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Alvéola branca</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594238"/>
              <a:ext cx="5474661" cy="12493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Europa, Ásia, África (e Oceânia como invernante).</a:t>
              </a: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i="1" dirty="0">
                  <a:solidFill>
                    <a:schemeClr val="tx1"/>
                  </a:solidFill>
                </a:rPr>
                <a:t>Motacilla alba</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5" y="1628620"/>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Pouco preocupante</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112129"/>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Sementes e diversos insetos.</a:t>
              </a: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Amadora</a:t>
              </a:r>
            </a:p>
          </p:txBody>
        </p:sp>
      </p:grpSp>
      <p:pic>
        <p:nvPicPr>
          <p:cNvPr id="4098" name="Picture 2" descr="Alvéola-branca – Wikipédia, a enciclopédia liv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69" y="972720"/>
            <a:ext cx="3352052" cy="251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7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8679" y="73890"/>
            <a:ext cx="8926642" cy="6784109"/>
          </a:xfrm>
          <a:prstGeom prst="rect">
            <a:avLst/>
          </a:prstGeom>
        </p:spPr>
      </p:pic>
      <p:grpSp>
        <p:nvGrpSpPr>
          <p:cNvPr id="6" name="Agrupar 5">
            <a:extLst>
              <a:ext uri="{FF2B5EF4-FFF2-40B4-BE49-F238E27FC236}">
                <a16:creationId xmlns:a16="http://schemas.microsoft.com/office/drawing/2014/main" id="{A11C4654-6E4E-4A20-A666-3E4FEA9AF636}"/>
              </a:ext>
            </a:extLst>
          </p:cNvPr>
          <p:cNvGrpSpPr/>
          <p:nvPr/>
        </p:nvGrpSpPr>
        <p:grpSpPr>
          <a:xfrm>
            <a:off x="108678" y="181230"/>
            <a:ext cx="8926643" cy="6616908"/>
            <a:chOff x="144904" y="104932"/>
            <a:chExt cx="8926643" cy="6616908"/>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Escola Luís Madureira</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5" y="3923598"/>
              <a:ext cx="5474661" cy="27982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Ameaças/curiosidades: </a:t>
              </a:r>
              <a:r>
                <a:rPr lang="pt-BR" sz="1600" dirty="0">
                  <a:solidFill>
                    <a:schemeClr val="tx1"/>
                  </a:solidFill>
                </a:rPr>
                <a:t>A maioria destas araras estão ameaçadas ou em perigo de extinção, devido a degradação de habitat e caça excessiva.</a:t>
              </a:r>
              <a:r>
                <a:rPr lang="pt-PT" sz="1600" dirty="0">
                  <a:solidFill>
                    <a:schemeClr val="tx1"/>
                  </a:solidFill>
                </a:rPr>
                <a:t> </a:t>
              </a:r>
            </a:p>
          </p:txBody>
        </p:sp>
        <p:sp>
          <p:nvSpPr>
            <p:cNvPr id="11" name="Retângulo 10">
              <a:extLst>
                <a:ext uri="{FF2B5EF4-FFF2-40B4-BE49-F238E27FC236}">
                  <a16:creationId xmlns:a16="http://schemas.microsoft.com/office/drawing/2014/main" id="{6F6976E2-70E2-4080-9036-DC573FD02254}"/>
                </a:ext>
              </a:extLst>
            </p:cNvPr>
            <p:cNvSpPr/>
            <p:nvPr/>
          </p:nvSpPr>
          <p:spPr>
            <a:xfrm>
              <a:off x="144908"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Arara verde</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594238"/>
              <a:ext cx="5474661" cy="12493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a:t>
              </a:r>
              <a:r>
                <a:rPr lang="pt-BR" sz="1600" dirty="0">
                  <a:solidFill>
                    <a:schemeClr val="tx1"/>
                  </a:solidFill>
                </a:rPr>
                <a:t>Ocorre na Colômbia, Venezuela, Equador e Peru.</a:t>
              </a:r>
              <a:endParaRPr lang="pt-PT" sz="1600" dirty="0">
                <a:solidFill>
                  <a:schemeClr val="tx1"/>
                </a:solidFill>
              </a:endParaRP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i="1" dirty="0">
                  <a:solidFill>
                    <a:schemeClr val="tx1"/>
                  </a:solidFill>
                </a:rPr>
                <a:t>Ara militaris</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5" y="1628620"/>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Vulnerável</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112129"/>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a:t>
              </a:r>
              <a:r>
                <a:rPr lang="pt-BR" sz="1600" dirty="0">
                  <a:solidFill>
                    <a:schemeClr val="tx1"/>
                  </a:solidFill>
                </a:rPr>
                <a:t>a base da dieta são frutas e sementes, embora também possam caçar insetos ou vermes.</a:t>
              </a:r>
              <a:endParaRPr lang="pt-PT" sz="1600" dirty="0">
                <a:solidFill>
                  <a:schemeClr val="tx1"/>
                </a:solidFill>
              </a:endParaRPr>
            </a:p>
            <a:p>
              <a:endParaRPr lang="pt-PT" sz="1600" dirty="0">
                <a:solidFill>
                  <a:schemeClr val="tx1"/>
                </a:solidFill>
              </a:endParaRP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Amadora</a:t>
              </a:r>
            </a:p>
          </p:txBody>
        </p:sp>
      </p:grpSp>
      <p:pic>
        <p:nvPicPr>
          <p:cNvPr id="3074" name="Picture 2" descr="Arara verde.. Foto de Natália Carvalho | Olhares - Fotografia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69" y="1204580"/>
            <a:ext cx="3372213" cy="252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45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8679" y="73890"/>
            <a:ext cx="8926642" cy="6784109"/>
          </a:xfrm>
          <a:prstGeom prst="rect">
            <a:avLst/>
          </a:prstGeom>
        </p:spPr>
      </p:pic>
      <p:grpSp>
        <p:nvGrpSpPr>
          <p:cNvPr id="6" name="Agrupar 5">
            <a:extLst>
              <a:ext uri="{FF2B5EF4-FFF2-40B4-BE49-F238E27FC236}">
                <a16:creationId xmlns:a16="http://schemas.microsoft.com/office/drawing/2014/main" id="{A11C4654-6E4E-4A20-A666-3E4FEA9AF636}"/>
              </a:ext>
            </a:extLst>
          </p:cNvPr>
          <p:cNvGrpSpPr/>
          <p:nvPr/>
        </p:nvGrpSpPr>
        <p:grpSpPr>
          <a:xfrm>
            <a:off x="108678" y="181230"/>
            <a:ext cx="8926643" cy="6676769"/>
            <a:chOff x="144904" y="104932"/>
            <a:chExt cx="8926643" cy="6676769"/>
          </a:xfrm>
          <a:solidFill>
            <a:schemeClr val="accent6">
              <a:lumMod val="20000"/>
              <a:lumOff val="80000"/>
              <a:alpha val="36000"/>
            </a:schemeClr>
          </a:solidFill>
        </p:grpSpPr>
        <p:sp>
          <p:nvSpPr>
            <p:cNvPr id="7" name="Retângulo 6">
              <a:extLst>
                <a:ext uri="{FF2B5EF4-FFF2-40B4-BE49-F238E27FC236}">
                  <a16:creationId xmlns:a16="http://schemas.microsoft.com/office/drawing/2014/main" id="{C5362530-8AD2-4251-88A5-2005BC4A6CB4}"/>
                </a:ext>
              </a:extLst>
            </p:cNvPr>
            <p:cNvSpPr/>
            <p:nvPr/>
          </p:nvSpPr>
          <p:spPr>
            <a:xfrm>
              <a:off x="144904" y="104932"/>
              <a:ext cx="5474661"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Nome da escola: Escola Luís Madureira</a:t>
              </a:r>
            </a:p>
          </p:txBody>
        </p:sp>
        <p:sp>
          <p:nvSpPr>
            <p:cNvPr id="8" name="Retângulo 7">
              <a:extLst>
                <a:ext uri="{FF2B5EF4-FFF2-40B4-BE49-F238E27FC236}">
                  <a16:creationId xmlns:a16="http://schemas.microsoft.com/office/drawing/2014/main" id="{E3666BEA-D1DA-4422-9E33-0F2267DA6AF7}"/>
                </a:ext>
              </a:extLst>
            </p:cNvPr>
            <p:cNvSpPr/>
            <p:nvPr/>
          </p:nvSpPr>
          <p:spPr>
            <a:xfrm>
              <a:off x="5719495" y="664564"/>
              <a:ext cx="3352052" cy="317901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9" name="Retângulo 8">
              <a:extLst>
                <a:ext uri="{FF2B5EF4-FFF2-40B4-BE49-F238E27FC236}">
                  <a16:creationId xmlns:a16="http://schemas.microsoft.com/office/drawing/2014/main" id="{8EB57598-9DCD-4DD2-AFB5-0DC13B4907A8}"/>
                </a:ext>
              </a:extLst>
            </p:cNvPr>
            <p:cNvSpPr/>
            <p:nvPr/>
          </p:nvSpPr>
          <p:spPr>
            <a:xfrm>
              <a:off x="5719496" y="3923597"/>
              <a:ext cx="3352051" cy="279824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i="1" dirty="0">
                  <a:solidFill>
                    <a:schemeClr val="tx1"/>
                  </a:solidFill>
                </a:rPr>
                <a:t>Foto da espécie</a:t>
              </a:r>
            </a:p>
          </p:txBody>
        </p:sp>
        <p:sp>
          <p:nvSpPr>
            <p:cNvPr id="10" name="Retângulo 9">
              <a:extLst>
                <a:ext uri="{FF2B5EF4-FFF2-40B4-BE49-F238E27FC236}">
                  <a16:creationId xmlns:a16="http://schemas.microsoft.com/office/drawing/2014/main" id="{B0230366-D92B-468E-A8BC-6B6F2CADF89F}"/>
                </a:ext>
              </a:extLst>
            </p:cNvPr>
            <p:cNvSpPr/>
            <p:nvPr/>
          </p:nvSpPr>
          <p:spPr>
            <a:xfrm>
              <a:off x="144904" y="3983459"/>
              <a:ext cx="5474661" cy="279824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Ameaças/curiosidades: A arte de criar pombos-correios é chamada de columbofilia. Os pombos produzem no papo uma secreção muito nutritiva de que se alimentam as crias nas duas primeiras semanas de vida. Esta secreção, produzida por ambos os progenitores, contém mais proteínas e gorduras que o leite humano ou de vaca e é também rica em antioxidantes e agentes imunológicos. </a:t>
              </a:r>
            </a:p>
          </p:txBody>
        </p:sp>
        <p:sp>
          <p:nvSpPr>
            <p:cNvPr id="11" name="Retângulo 10">
              <a:extLst>
                <a:ext uri="{FF2B5EF4-FFF2-40B4-BE49-F238E27FC236}">
                  <a16:creationId xmlns:a16="http://schemas.microsoft.com/office/drawing/2014/main" id="{6F6976E2-70E2-4080-9036-DC573FD02254}"/>
                </a:ext>
              </a:extLst>
            </p:cNvPr>
            <p:cNvSpPr/>
            <p:nvPr/>
          </p:nvSpPr>
          <p:spPr>
            <a:xfrm>
              <a:off x="144908" y="664564"/>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vulgar: Pombo</a:t>
              </a:r>
            </a:p>
          </p:txBody>
        </p:sp>
        <p:sp>
          <p:nvSpPr>
            <p:cNvPr id="12" name="Retângulo 11">
              <a:extLst>
                <a:ext uri="{FF2B5EF4-FFF2-40B4-BE49-F238E27FC236}">
                  <a16:creationId xmlns:a16="http://schemas.microsoft.com/office/drawing/2014/main" id="{6BD75144-7450-4B7F-B7C8-25F8C0E8F7C5}"/>
                </a:ext>
              </a:extLst>
            </p:cNvPr>
            <p:cNvSpPr/>
            <p:nvPr/>
          </p:nvSpPr>
          <p:spPr>
            <a:xfrm>
              <a:off x="144904" y="2594238"/>
              <a:ext cx="5474661" cy="124933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Distribuição Geográfica: Oeste e sul da Europa, Norte da África e no Sul da Ásia. É encontrado também em países da América do Sul, como Bolívia, Chile, Peru e Brasil</a:t>
              </a:r>
            </a:p>
          </p:txBody>
        </p:sp>
        <p:sp>
          <p:nvSpPr>
            <p:cNvPr id="13" name="Retângulo 12">
              <a:extLst>
                <a:ext uri="{FF2B5EF4-FFF2-40B4-BE49-F238E27FC236}">
                  <a16:creationId xmlns:a16="http://schemas.microsoft.com/office/drawing/2014/main" id="{94507A5C-C90A-478D-97D3-15A61D6B8380}"/>
                </a:ext>
              </a:extLst>
            </p:cNvPr>
            <p:cNvSpPr/>
            <p:nvPr/>
          </p:nvSpPr>
          <p:spPr>
            <a:xfrm>
              <a:off x="144905" y="1146592"/>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Nome científico: </a:t>
              </a:r>
              <a:r>
                <a:rPr lang="pt-PT" sz="1600" i="1" dirty="0">
                  <a:solidFill>
                    <a:schemeClr val="tx1"/>
                  </a:solidFill>
                </a:rPr>
                <a:t>Columba oenas</a:t>
              </a:r>
            </a:p>
          </p:txBody>
        </p:sp>
        <p:sp>
          <p:nvSpPr>
            <p:cNvPr id="14" name="Retângulo 13">
              <a:extLst>
                <a:ext uri="{FF2B5EF4-FFF2-40B4-BE49-F238E27FC236}">
                  <a16:creationId xmlns:a16="http://schemas.microsoft.com/office/drawing/2014/main" id="{9C412E3F-9F01-40D4-A75E-B15563584C66}"/>
                </a:ext>
              </a:extLst>
            </p:cNvPr>
            <p:cNvSpPr/>
            <p:nvPr/>
          </p:nvSpPr>
          <p:spPr>
            <a:xfrm>
              <a:off x="144905" y="1628620"/>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dirty="0">
                  <a:solidFill>
                    <a:schemeClr val="tx1"/>
                  </a:solidFill>
                </a:rPr>
                <a:t>Estatuto de conservação: Pouco preocupante</a:t>
              </a:r>
            </a:p>
          </p:txBody>
        </p:sp>
        <p:sp>
          <p:nvSpPr>
            <p:cNvPr id="15" name="Retângulo 14">
              <a:extLst>
                <a:ext uri="{FF2B5EF4-FFF2-40B4-BE49-F238E27FC236}">
                  <a16:creationId xmlns:a16="http://schemas.microsoft.com/office/drawing/2014/main" id="{E12FB53E-920D-4FFF-AB36-589250105586}"/>
                </a:ext>
              </a:extLst>
            </p:cNvPr>
            <p:cNvSpPr/>
            <p:nvPr/>
          </p:nvSpPr>
          <p:spPr>
            <a:xfrm>
              <a:off x="144905" y="2112129"/>
              <a:ext cx="5474661" cy="46371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PT" sz="1600" dirty="0">
                <a:solidFill>
                  <a:schemeClr val="tx1"/>
                </a:solidFill>
              </a:endParaRPr>
            </a:p>
            <a:p>
              <a:r>
                <a:rPr lang="pt-PT" sz="1600" dirty="0">
                  <a:solidFill>
                    <a:schemeClr val="tx1"/>
                  </a:solidFill>
                </a:rPr>
                <a:t>Alimentação: Matéria vegetal com preferência para rebentos e plantas jovens, sementes e frutos.</a:t>
              </a:r>
            </a:p>
          </p:txBody>
        </p:sp>
        <p:sp>
          <p:nvSpPr>
            <p:cNvPr id="16" name="Retângulo 15">
              <a:extLst>
                <a:ext uri="{FF2B5EF4-FFF2-40B4-BE49-F238E27FC236}">
                  <a16:creationId xmlns:a16="http://schemas.microsoft.com/office/drawing/2014/main" id="{43670CFA-103A-47A8-AC29-7019AAECED3F}"/>
                </a:ext>
              </a:extLst>
            </p:cNvPr>
            <p:cNvSpPr/>
            <p:nvPr/>
          </p:nvSpPr>
          <p:spPr>
            <a:xfrm>
              <a:off x="5719495" y="104932"/>
              <a:ext cx="3352052" cy="43096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600" b="1" dirty="0">
                  <a:solidFill>
                    <a:schemeClr val="tx1"/>
                  </a:solidFill>
                </a:rPr>
                <a:t>Concelho: Amadora</a:t>
              </a:r>
            </a:p>
          </p:txBody>
        </p:sp>
      </p:grpSp>
      <p:pic>
        <p:nvPicPr>
          <p:cNvPr id="2050" name="Picture 2" descr="Pombos de Paris estão perdendo os dedos… por causa de cabelos humanos |  Su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65" y="1261692"/>
            <a:ext cx="3352056" cy="2232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1221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898</TotalTime>
  <Words>619</Words>
  <Application>Microsoft Office PowerPoint</Application>
  <PresentationFormat>On-screen Show (4:3)</PresentationFormat>
  <Paragraphs>56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Tema do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ABAE PT</dc:creator>
  <cp:lastModifiedBy>argrosado@gmail.com</cp:lastModifiedBy>
  <cp:revision>28</cp:revision>
  <cp:lastPrinted>2019-12-11T12:42:31Z</cp:lastPrinted>
  <dcterms:created xsi:type="dcterms:W3CDTF">2019-02-05T21:01:01Z</dcterms:created>
  <dcterms:modified xsi:type="dcterms:W3CDTF">2021-05-18T09:22:19Z</dcterms:modified>
</cp:coreProperties>
</file>