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9144000" cy="6858000" type="screen4x3"/>
  <p:notesSz cx="7053263" cy="10180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39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13/05/2021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521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13/05/2021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4382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13/05/2021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3993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13/05/2021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673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13/05/2021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31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13/05/2021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966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13/05/2021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519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13/05/2021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2696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13/05/2021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832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13/05/2021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442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13/05/2021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009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CFF22-EE45-4F5C-B173-8DF8255B900F}" type="datetimeFigureOut">
              <a:rPr lang="pt-PT" smtClean="0"/>
              <a:t>13/05/2021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46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5">
            <a:extLst>
              <a:ext uri="{FF2B5EF4-FFF2-40B4-BE49-F238E27FC236}">
                <a16:creationId xmlns:a16="http://schemas.microsoft.com/office/drawing/2014/main" id="{A11C4654-6E4E-4A20-A666-3E4FEA9AF636}"/>
              </a:ext>
            </a:extLst>
          </p:cNvPr>
          <p:cNvGrpSpPr/>
          <p:nvPr/>
        </p:nvGrpSpPr>
        <p:grpSpPr>
          <a:xfrm>
            <a:off x="108677" y="181230"/>
            <a:ext cx="8926644" cy="6616908"/>
            <a:chOff x="144903" y="104932"/>
            <a:chExt cx="8926644" cy="6616908"/>
          </a:xfrm>
          <a:solidFill>
            <a:schemeClr val="accent6">
              <a:lumMod val="20000"/>
              <a:lumOff val="80000"/>
              <a:alpha val="36000"/>
            </a:schemeClr>
          </a:solidFill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C5362530-8AD2-4251-88A5-2005BC4A6CB4}"/>
                </a:ext>
              </a:extLst>
            </p:cNvPr>
            <p:cNvSpPr/>
            <p:nvPr/>
          </p:nvSpPr>
          <p:spPr>
            <a:xfrm>
              <a:off x="144904" y="104932"/>
              <a:ext cx="5474661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b="1" dirty="0">
                  <a:solidFill>
                    <a:schemeClr val="tx1"/>
                  </a:solidFill>
                </a:rPr>
                <a:t>Nome da escola: Escola Básica Alexandre Herculano</a:t>
              </a:r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E3666BEA-D1DA-4422-9E33-0F2267DA6AF7}"/>
                </a:ext>
              </a:extLst>
            </p:cNvPr>
            <p:cNvSpPr/>
            <p:nvPr/>
          </p:nvSpPr>
          <p:spPr>
            <a:xfrm>
              <a:off x="5719495" y="664564"/>
              <a:ext cx="3352052" cy="317901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i="1" dirty="0">
                  <a:solidFill>
                    <a:schemeClr val="tx1"/>
                  </a:solidFill>
                </a:rPr>
                <a:t>Foto da espécie</a:t>
              </a:r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8EB57598-9DCD-4DD2-AFB5-0DC13B4907A8}"/>
                </a:ext>
              </a:extLst>
            </p:cNvPr>
            <p:cNvSpPr/>
            <p:nvPr/>
          </p:nvSpPr>
          <p:spPr>
            <a:xfrm>
              <a:off x="5719496" y="3923597"/>
              <a:ext cx="3352051" cy="279824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i="1" dirty="0">
                  <a:solidFill>
                    <a:schemeClr val="tx1"/>
                  </a:solidFill>
                </a:rPr>
                <a:t>Foto da espécie</a:t>
              </a:r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B0230366-D92B-468E-A8BC-6B6F2CADF89F}"/>
                </a:ext>
              </a:extLst>
            </p:cNvPr>
            <p:cNvSpPr/>
            <p:nvPr/>
          </p:nvSpPr>
          <p:spPr>
            <a:xfrm>
              <a:off x="144905" y="3923598"/>
              <a:ext cx="5474661" cy="2798242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Ameaças/curiosidades </a:t>
              </a:r>
            </a:p>
            <a:p>
              <a:r>
                <a:rPr lang="pt-PT" sz="1600" dirty="0">
                  <a:solidFill>
                    <a:schemeClr val="tx1"/>
                  </a:solidFill>
                </a:rPr>
                <a:t>Os pais alimentam os juvenis no ninho durante 11 a 13 dias e depois é abandonado.</a:t>
              </a:r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6F6976E2-70E2-4080-9036-DC573FD02254}"/>
                </a:ext>
              </a:extLst>
            </p:cNvPr>
            <p:cNvSpPr/>
            <p:nvPr/>
          </p:nvSpPr>
          <p:spPr>
            <a:xfrm>
              <a:off x="144908" y="664564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Nome vulgar: Toutinegra de </a:t>
              </a:r>
              <a:r>
                <a:rPr lang="pt-PT" sz="1600">
                  <a:solidFill>
                    <a:schemeClr val="tx1"/>
                  </a:solidFill>
                </a:rPr>
                <a:t>barrete preto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6BD75144-7450-4B7F-B7C8-25F8C0E8F7C5}"/>
                </a:ext>
              </a:extLst>
            </p:cNvPr>
            <p:cNvSpPr/>
            <p:nvPr/>
          </p:nvSpPr>
          <p:spPr>
            <a:xfrm>
              <a:off x="144904" y="2594238"/>
              <a:ext cx="5474661" cy="124933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Distribuição Geográfica: Muito comum no norte do país, mas observa-se muito no Ribatejo, norte Alentejano e Beira Alta.</a:t>
              </a:r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94507A5C-C90A-478D-97D3-15A61D6B8380}"/>
                </a:ext>
              </a:extLst>
            </p:cNvPr>
            <p:cNvSpPr/>
            <p:nvPr/>
          </p:nvSpPr>
          <p:spPr>
            <a:xfrm>
              <a:off x="144903" y="1164903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Nome científico: </a:t>
              </a:r>
              <a:r>
                <a:rPr lang="pt-PT" sz="1600" i="1" dirty="0" err="1">
                  <a:solidFill>
                    <a:schemeClr val="tx1"/>
                  </a:solidFill>
                </a:rPr>
                <a:t>Sylvia</a:t>
              </a:r>
              <a:r>
                <a:rPr lang="pt-PT" sz="1600" i="1" dirty="0">
                  <a:solidFill>
                    <a:schemeClr val="tx1"/>
                  </a:solidFill>
                </a:rPr>
                <a:t> </a:t>
              </a:r>
              <a:r>
                <a:rPr lang="pt-PT" sz="1600" i="1" dirty="0" err="1">
                  <a:solidFill>
                    <a:schemeClr val="tx1"/>
                  </a:solidFill>
                </a:rPr>
                <a:t>atricapilla</a:t>
              </a:r>
              <a:endParaRPr lang="pt-PT" sz="1600" i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9C412E3F-9F01-40D4-A75E-B15563584C66}"/>
                </a:ext>
              </a:extLst>
            </p:cNvPr>
            <p:cNvSpPr/>
            <p:nvPr/>
          </p:nvSpPr>
          <p:spPr>
            <a:xfrm>
              <a:off x="144905" y="1628620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Estatuto de conservação: pouco preocupante</a:t>
              </a:r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E12FB53E-920D-4FFF-AB36-589250105586}"/>
                </a:ext>
              </a:extLst>
            </p:cNvPr>
            <p:cNvSpPr/>
            <p:nvPr/>
          </p:nvSpPr>
          <p:spPr>
            <a:xfrm>
              <a:off x="144904" y="2130521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PT" sz="1600" dirty="0">
                <a:solidFill>
                  <a:schemeClr val="tx1"/>
                </a:solidFill>
              </a:endParaRPr>
            </a:p>
            <a:p>
              <a:r>
                <a:rPr lang="pt-PT" sz="1600" dirty="0">
                  <a:solidFill>
                    <a:schemeClr val="tx1"/>
                  </a:solidFill>
                </a:rPr>
                <a:t>Alimentação: alimenta-se de insetos, bagas ou pequenas frutos carnudos</a:t>
              </a:r>
            </a:p>
            <a:p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id="{43670CFA-103A-47A8-AC29-7019AAECED3F}"/>
                </a:ext>
              </a:extLst>
            </p:cNvPr>
            <p:cNvSpPr/>
            <p:nvPr/>
          </p:nvSpPr>
          <p:spPr>
            <a:xfrm>
              <a:off x="5719495" y="104932"/>
              <a:ext cx="3352052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b="1" dirty="0">
                  <a:solidFill>
                    <a:schemeClr val="tx1"/>
                  </a:solidFill>
                </a:rPr>
                <a:t>Concelho: Santarém</a:t>
              </a:r>
            </a:p>
          </p:txBody>
        </p:sp>
      </p:grpSp>
      <p:pic>
        <p:nvPicPr>
          <p:cNvPr id="17" name="Imagem 16">
            <a:extLst>
              <a:ext uri="{FF2B5EF4-FFF2-40B4-BE49-F238E27FC236}">
                <a16:creationId xmlns:a16="http://schemas.microsoft.com/office/drawing/2014/main" id="{1A3EEE34-94FC-47BC-8F42-2303884694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269" y="825623"/>
            <a:ext cx="3398375" cy="3094250"/>
          </a:xfrm>
          <a:prstGeom prst="rect">
            <a:avLst/>
          </a:prstGeom>
        </p:spPr>
      </p:pic>
      <p:pic>
        <p:nvPicPr>
          <p:cNvPr id="19" name="Imagem 18">
            <a:extLst>
              <a:ext uri="{FF2B5EF4-FFF2-40B4-BE49-F238E27FC236}">
                <a16:creationId xmlns:a16="http://schemas.microsoft.com/office/drawing/2014/main" id="{9E3B4DD3-DE55-4214-B15B-745C30E344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269" y="4036798"/>
            <a:ext cx="3352052" cy="2798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4850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384</TotalTime>
  <Words>88</Words>
  <Application>Microsoft Office PowerPoint</Application>
  <PresentationFormat>Apresentação no Ecrã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ABAE PT</dc:creator>
  <cp:lastModifiedBy>conceicao milheiro</cp:lastModifiedBy>
  <cp:revision>27</cp:revision>
  <cp:lastPrinted>2019-12-11T12:42:31Z</cp:lastPrinted>
  <dcterms:created xsi:type="dcterms:W3CDTF">2019-02-05T21:01:01Z</dcterms:created>
  <dcterms:modified xsi:type="dcterms:W3CDTF">2021-05-13T16:05:16Z</dcterms:modified>
</cp:coreProperties>
</file>